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895" r:id="rId2"/>
    <p:sldId id="896" r:id="rId3"/>
    <p:sldId id="935" r:id="rId4"/>
    <p:sldId id="936" r:id="rId5"/>
    <p:sldId id="927" r:id="rId6"/>
    <p:sldId id="937" r:id="rId7"/>
    <p:sldId id="939" r:id="rId8"/>
    <p:sldId id="940" r:id="rId9"/>
    <p:sldId id="941" r:id="rId10"/>
    <p:sldId id="945" r:id="rId11"/>
    <p:sldId id="946" r:id="rId12"/>
    <p:sldId id="947" r:id="rId13"/>
    <p:sldId id="902" r:id="rId14"/>
    <p:sldId id="933" r:id="rId15"/>
    <p:sldId id="905" r:id="rId16"/>
    <p:sldId id="932" r:id="rId17"/>
    <p:sldId id="949" r:id="rId18"/>
    <p:sldId id="950" r:id="rId19"/>
    <p:sldId id="942" r:id="rId20"/>
    <p:sldId id="931" r:id="rId21"/>
    <p:sldId id="948" r:id="rId22"/>
    <p:sldId id="951" r:id="rId23"/>
    <p:sldId id="954" r:id="rId24"/>
    <p:sldId id="943" r:id="rId25"/>
    <p:sldId id="925" r:id="rId26"/>
    <p:sldId id="944" r:id="rId27"/>
    <p:sldId id="953" r:id="rId28"/>
    <p:sldId id="921" r:id="rId29"/>
  </p:sldIdLst>
  <p:sldSz cx="9144000" cy="5143500" type="screen16x9"/>
  <p:notesSz cx="6858000" cy="9144000"/>
  <p:embeddedFontLst>
    <p:embeddedFont>
      <p:font typeface="Myriad Pro" panose="020B0503030403020204" pitchFamily="34" charset="0"/>
      <p:regular r:id="rId32"/>
      <p:bold r:id="rId33"/>
      <p:italic r:id="rId34"/>
      <p:boldItalic r:id="rId35"/>
    </p:embeddedFont>
    <p:embeddedFont>
      <p:font typeface="Roboto Light" panose="020B0604020202020204" charset="0"/>
      <p:regular r:id="rId36"/>
      <p: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Tahoma" panose="020B0604030504040204" pitchFamily="34" charset="0"/>
      <p:regular r:id="rId40"/>
      <p:bold r:id="rId41"/>
    </p:embeddedFont>
    <p:embeddedFont>
      <p:font typeface="Raleway" panose="020B0604020202020204" charset="0"/>
      <p:regular r:id="rId42"/>
      <p:bold r:id="rId43"/>
      <p:italic r:id="rId44"/>
      <p:boldItalic r:id="rId45"/>
    </p:embeddedFont>
    <p:embeddedFont>
      <p:font typeface="Raleway Light" panose="020B0604020202020204" charset="-52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3166"/>
    <a:srgbClr val="FFFF99"/>
    <a:srgbClr val="D15B9E"/>
    <a:srgbClr val="BD39A4"/>
    <a:srgbClr val="FFCCCC"/>
    <a:srgbClr val="800000"/>
    <a:srgbClr val="3E9AEE"/>
    <a:srgbClr val="CC0000"/>
    <a:srgbClr val="FF8FE2"/>
    <a:srgbClr val="DEA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4" autoAdjust="0"/>
    <p:restoredTop sz="56373" autoAdjust="0"/>
  </p:normalViewPr>
  <p:slideViewPr>
    <p:cSldViewPr snapToGrid="0" snapToObjects="1">
      <p:cViewPr varScale="1">
        <p:scale>
          <a:sx n="34" d="100"/>
          <a:sy n="34" d="100"/>
        </p:scale>
        <p:origin x="1530" y="5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8" d="100"/>
        <a:sy n="98" d="100"/>
      </p:scale>
      <p:origin x="0" y="-44154"/>
    </p:cViewPr>
  </p:sorterViewPr>
  <p:notesViewPr>
    <p:cSldViewPr snapToGrid="0" snapToObjects="1">
      <p:cViewPr varScale="1">
        <p:scale>
          <a:sx n="97" d="100"/>
          <a:sy n="97" d="100"/>
        </p:scale>
        <p:origin x="381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A83A8-2E45-0548-B3C9-C096518BCF82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028E8-0986-2C48-A24F-782A77C255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4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94DD2-0DDA-C24C-A772-AE987C62F897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4DC8D-BEC2-D34A-81E1-6AC3BD4AB1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53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Pētījumi apstiprina, ka šķiedrvielu lietošana (ieteicamā norma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gr.dienā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mazina daudzu slimību risku un pagarina dzīvi.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Patērējot 25 gramus šķiedrvielu dienā, priekšlaicīgas nāves risks mazinās par 22%, sirds un asinsvadu, infekcijas un respiratoru saslimšanu risks samazinās par 24% līdz 56%.</a:t>
            </a:r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Diēta ar augstu pārtikas šķiedru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saturu cilvēkiem ar Krona slimību (žults un zarnu trakta saslimšanas) būtiski uzlabo dzīves kvalitāti.</a:t>
            </a:r>
          </a:p>
          <a:p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 starptautisko zinātnisko pētījumu, kas veikti no  1966.gada līdz 2014.gadam, analīze parādīja, ka ar šķiedrvielām bagāta uztura lietošana, palīdz mazināt 2.tipa cukura diabēta riska attīstību. </a:t>
            </a:r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Pēc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British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Medical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katri 10 grami šķiedrvielu mazina resnās zarnas vēža risku par 10%.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Šķiedrvielu lietošana palīdz noregulēt zaru trakta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darbību. Tādējādi, tā veicina smago metālu, radionuklīdu, toksisko vielu izvadīšanu, kas uzkrājoties organismā kļūst par dažādu problēmu cēloņiem. </a:t>
            </a:r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Toksīni noved pie apmaiņas traucējumiem, un tas visbiežāk atspoguļojas uz ādas. Sejas krāsa kļūst nevesela, parādās sausums, iekaisums, izsitumi, nieze u.c.</a:t>
            </a:r>
          </a:p>
          <a:p>
            <a:pPr lvl="0"/>
            <a:endParaRPr lang="lv-LV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lv-LV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Ikvienas skaistuma diētas pamatā ir pārtikas šķiedru lietošana. Bez tam,</a:t>
            </a:r>
            <a:r>
              <a:rPr lang="lv-LV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 šķiedrvielu bagāts uzturs – dārzeņi, graudaugi, augļi, ogas – parasti ir bagāti ar vitamīniem un antioksidantiem, kas palīdz uzturēt jaunību. </a:t>
            </a:r>
            <a:endParaRPr lang="lv-LV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Daudzie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pētījumi, kas veikti Eiropā, Amerikā, Kanādā un citās valstīs, pārliecinoši parāda: pietiekams daudzums šķiedrvielu palīdz izvairīties no aptaukošanās.</a:t>
            </a:r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Piemēram, ievērojot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tā saukto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vidusjūras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diētu, kas bagāta ar augļiem, dārzeņiem un nerafinētiem graudiem, aptaukošanās risks kopumā samazinās par 51%, taču viscerālās aptaukošanās risks – par 59%.</a:t>
            </a:r>
          </a:p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Kāpēc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šķiedrvielas palīdz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tievēt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(vai nepieņemties svarā)?</a:t>
            </a:r>
          </a:p>
          <a:p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Tās nodrošina normālu zarnu trakta darbību un tā regulāru attīrīšanos. </a:t>
            </a:r>
          </a:p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Turklāt,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šķīstošās šķiedrvielas saskaroties ar šķidrumu pārvēršas par želeju un aizpilda kuņģi, saglabā sāta sajūtu – bez liekām kalorijām. Tieši šis efekts visbiežāk ir svara samazināšanas vai slaiduma uzturēšanas produktu pamatā. </a:t>
            </a:r>
          </a:p>
          <a:p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Svarīgi neaizmirst dzert ūdeni!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Kopumā, lai kādus mērķus jūs arī neizvirzītu – svara samazināšanai vai slimību profilaksei, bet šķiedrvielām neiztikt.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68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Hai-faiber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 ir </a:t>
            </a:r>
            <a:r>
              <a:rPr lang="lv-LV" sz="1200" b="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divu veidu šķiedrvielu </a:t>
            </a:r>
            <a:r>
              <a:rPr lang="lv-L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optimāls daudzums un attiecība, kā arī – papildus aktīvie komponenti, kuri nodrošina mūs ar fermentiem, aminoskābēm, minerāliem un vitamīniem.</a:t>
            </a:r>
          </a:p>
          <a:p>
            <a:endParaRPr lang="lv-LV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v-L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Unikālās produkta īpašības: </a:t>
            </a:r>
            <a:r>
              <a:rPr lang="lv-LV" sz="1200" b="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tā sastāvā ir iekļauts </a:t>
            </a:r>
            <a:r>
              <a:rPr lang="lv-LV" sz="1200" b="0" u="sng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aloe</a:t>
            </a:r>
            <a:r>
              <a:rPr lang="lv-LV" sz="1200" b="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b="0" u="sng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vera</a:t>
            </a:r>
            <a:r>
              <a:rPr lang="lv-LV" sz="1200" b="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b="0" u="sng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gēls</a:t>
            </a:r>
            <a:r>
              <a:rPr lang="lv-LV" sz="1200" b="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aminoskābe glutamīns</a:t>
            </a:r>
            <a:r>
              <a:rPr lang="lv-L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kas pierādījuši savu efektivitāti zarnu trakta darbības atjaunošanā un normalizēšanā. </a:t>
            </a:r>
          </a:p>
          <a:p>
            <a:endParaRPr lang="ru-RU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Šķīstošās šķiedrvielas spēj uzņemt lielu ūdens daudzumu</a:t>
            </a:r>
            <a:r>
              <a:rPr lang="lv-L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veidojot </a:t>
            </a:r>
            <a:r>
              <a:rPr lang="lv-LV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gēlveida</a:t>
            </a:r>
            <a:r>
              <a:rPr lang="lv-L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masu.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Šī masa, no vienas puses, pasargā kuņģa un zarnu trakta gļotādu, bet no otras puses – atvieglo toksīnu un šlakvielu izvadīšanu no organisma. Turklāt, aizpildot kuņģi, tās dod sāta sajūtu. Tas palīdz mums nepārēsties un attiecīgi – neuzņemt lieko svaru.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Ābolu šķiedrvielas 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rada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sāta sajūtu samazinot apetīti un uzlabojot gremošanas procesu. Tās regulāra uzņemšana palīdz normalizēt holesterīna līmeni un labvēlīgi ietekmē zarnu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mikrofloru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zarnu trakta funkcionēšanu kopumā.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Ābolu pektīns 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ļoti svarīgs vielmaiņas stabilizēšanai. Tas samazina holesterīna līmeni organismā, uzlabo perifēro asinsriti un zarnu trakta peristaltiku. Vērtīgākais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ābolu pektīnā – ir tā spēja maigi un efektīvi attīrīt organismu no kaitīgām vielā (turklāt neizjaucot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mikrofloras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līdzsvaru). Pektīnu dažkārt mēdz dēvēt par cilvēka organisma sanitāru, pateicoties tā unikālajai īpašībai izvadīt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radionukleīdus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smagos metālus, pesticīdus un citas kaitīgās vielas.</a:t>
            </a:r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Inulīns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lv-LV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ogļhidrāts,</a:t>
            </a:r>
            <a:r>
              <a:rPr lang="lv-L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kurš ir dažu augu saknēs un bubuļos. </a:t>
            </a:r>
            <a:r>
              <a:rPr lang="lv-LV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Hai-faiberā</a:t>
            </a:r>
            <a:r>
              <a:rPr lang="lv-L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ir izmantots inulīns no cigoriņa saknes.</a:t>
            </a:r>
          </a:p>
          <a:p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Inulīns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tā ir veselas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mikrofloras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barošanās vieta.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Tā uzlabo ogļhidrātu un lipīdu metabolismu, normalizē cukura līmeni asinīs, aktivizē tauku dedzināšanas procesu un kavē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aterosklerotisku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plākšņu veidošanos. Inulīns veicina organisma attīrīšanos no šlakvielām un toksīniem, pateicoties tā iedarbībai uz aknu stāvokli. </a:t>
            </a:r>
          </a:p>
          <a:p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Glukomanāns</a:t>
            </a:r>
            <a:r>
              <a:rPr lang="lv-L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šķīstoša</a:t>
            </a:r>
            <a:r>
              <a:rPr lang="lv-L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augu šķiedrviela no Japānas auga </a:t>
            </a:r>
            <a:r>
              <a:rPr lang="lv-LV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koniaka</a:t>
            </a:r>
            <a:r>
              <a:rPr lang="lv-L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bumbuļiem.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Tāpat kā arī citi šķiedrvielu veidi, </a:t>
            </a:r>
            <a:r>
              <a:rPr lang="lv-LV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glukomanāns</a:t>
            </a:r>
            <a:r>
              <a:rPr lang="lv-L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absorbē daļu tauku un kavē to uzsūkšanās procesu zarnu traktā, palīdzot atbrīvoties no liekā svara.</a:t>
            </a:r>
            <a:endParaRPr lang="lv-LV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Doktors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Oz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kurš vada populāru televīzijas šovu par tievēšanu, izmantojot dabīgus līdzekļus un BAP, apgalvo, ka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glokomanāns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viens no labākajiem veidiem kā kontrolēt savu apetīti. Tas sniedz ilgstošu sāta sajūtu, maigi apslāpē izsalkuma sajūtu un mazina kaloriju uzņemšanu.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Turklāt, šis šķīstošās šķiedrvielas veids, palīdz kontrolēt cukura līmeni asinīs.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Glukomanāna</a:t>
            </a:r>
            <a:r>
              <a:rPr lang="lv-LV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pārtikas šķiedras var uzsūkt sevī šķidrumu līdz 200 reizēm vairāk par paša svaru, tāpēc lietojot šī veida šķiedrvielas obligāti ir jādzer vairāk ūdens!</a:t>
            </a:r>
          </a:p>
          <a:p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Nešķīstošās</a:t>
            </a:r>
            <a:r>
              <a:rPr lang="lv-LV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šķiedrvielas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celuloze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rīsu klijas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aktivizē zarnu trakta peristaltiku. Nešķīstošās šķiedrvielas organismā nepārstrādājās,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taču to rupjās šķiedras, gluži kā birste, attīra zarnu trakta sieniņas. Šādas tīrīšanas rezultātā uzlabojas apmaiņas procesu un vitamīnu, minerālu, un citu derīgo vielu uzsūkšanās.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Hai-faiber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sastāvā kā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nešķīstošās šķiedrvielas ir rīsu klijas un celuloze.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Rīsu klijas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lv-LV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rīsu graudu</a:t>
            </a:r>
            <a:r>
              <a:rPr lang="lv-L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apvalka fragmenti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darbojoties, kā maiga slota, palīdz organismam attīrīties no nevajadzīgiem un kaitīgiem «atkritumiem».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Tās ir arī bagātas ar vērtīgām vielām: E, K, B grupas vitamīniem. Rīsu klijās ir dzelzs, nātrijs, selēns, cinks, magnijs,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holīns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citi cilvēkam svarīgi minerāli.</a:t>
            </a:r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Klijas absorbē toksīnus un lieko holesterīnu, uzlabo gremošanu un attīra kuņģi un zarnu traktu,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vienlaicīgi radot labvēlīgu vidi veselās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mikrofloras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attīstībai un augšanai.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Celuloze </a:t>
            </a:r>
            <a:r>
              <a:rPr lang="lv-LV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uzsūc</a:t>
            </a:r>
            <a:r>
              <a:rPr lang="lv-L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ūdeni, atvieglojot resnās zarnas darbu. Tā piešķir apjomu pārstrādātiem produktiem un paātrina to virzīšanos pa resno zarnu. Tas kavē aizcietējumu veidošanos, kā arī darbojas kā kolītu un hemoroīdu profilakse.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baseline="0" dirty="0" smtClean="0"/>
          </a:p>
          <a:p>
            <a:endParaRPr lang="ru-RU" sz="1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Glutamīns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lv-LV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daļēji</a:t>
            </a:r>
            <a:r>
              <a:rPr lang="lv-L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neaizvietojamā aminoskābe, kas ne tikai piedalās olbaltumvielas sintēzē, bet arī pilnībā nepieciešama zarnu trakta funkciju un struktūras uzturēšanai un atjaunošanai, īpaši gadījumos, kad notiek gļotādas bojājumi («sakairināta zarnu trakta sindroms»). </a:t>
            </a:r>
          </a:p>
          <a:p>
            <a:endParaRPr lang="lv-LV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v-L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Tipiskie šī sindroma simptomi – sāpes vēderā, pūšanās, problēmas ar vēdera izeju.</a:t>
            </a:r>
          </a:p>
          <a:p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Alveja jau </a:t>
            </a:r>
            <a:r>
              <a:rPr lang="lv-LV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izsenis</a:t>
            </a:r>
            <a:r>
              <a:rPr lang="lv-L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ir pazīstama ar savām dziednieciskajām spējām.</a:t>
            </a:r>
          </a:p>
          <a:p>
            <a:endParaRPr lang="lv-LV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v-L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Tā aktivizē imūnsistēmas darbību, palīdz tikt galā ar iekaisuma procesiem. </a:t>
            </a:r>
          </a:p>
          <a:p>
            <a:endParaRPr lang="ru-RU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Tajā ir daudz bioloģiski aktīvās vielas –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antrahinoni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kas izsauc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maigu mīkstinošu iedarbību un veicina toksīnu izvadīšanu.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Alvejas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gēlam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piemīt aptverošas īpašības un tas spēj pasargāt kuņģa un zarnu trakta gļotādu no kairinājuma.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Regulāra </a:t>
            </a:r>
            <a:r>
              <a:rPr lang="lv-LV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gēla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lietošana palīdz uzlabot zarnu trakta motoriku, veicinot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labās zarnu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mikrofloras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augšanu.</a:t>
            </a:r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Asai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ogas ir iemantojušas «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superēdiena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reputāciju, kas palīdz saglabāt jaunību un kavē sirds un asinsvadu sistēmas problēmu attīstību.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Tām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dažreiz piedēvē gandrīz maģiskas spējas, lai gan patiesībā to vērtības noslēpums ir – unikālā antioksidantu sastāvā. Asai ogas šodien kļūst arvien populārākas kā aktīvās sastāvdaļas veselīga svara uzturēšanā un organisma atjaunošanā. </a:t>
            </a:r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Plūmes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ir bagātas ar pārtikas šķiedrām, kāliju un fosforu; tāpat arī tās satur kalciju, magniju, dzelzi un (mazākos daudzumos) boru, mangānu,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varšu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cinku, niķeli un hromu. Plūmēs ir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pektīnvielas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dubīlās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vielas, slāpekļa vielas un organiskās skābes (ābolu, citronu un skābeņskābe).</a:t>
            </a:r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Tām piemīt maiga vēderu mīkstinoša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iedarbība un tāpēc ir ieteicamas pie aizcietējumiem un zarnu trakta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atonijas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gadījumā. Plūmes labvēlīgi ietekmē aknu stāvokli, normalizē holesterīna līmeni, paātrina liekā ūdens un vārāmā sāls izvadīšanu no organisma. Pateicoties pektīna saturam tās palīdz attīrīt organismu no radioaktīvām vielām. </a:t>
            </a:r>
          </a:p>
          <a:p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Hai-faiberā</a:t>
            </a:r>
            <a:r>
              <a:rPr lang="lv-L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ir izmantoti dabīgie aromatizētāji no ogām un saldinātājs no </a:t>
            </a:r>
            <a:r>
              <a:rPr lang="lv-LV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stēvijas</a:t>
            </a:r>
            <a:r>
              <a:rPr lang="lv-L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ekstrakta</a:t>
            </a:r>
            <a:endParaRPr lang="ru-RU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Kalorijas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lv-LV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Hai-Faiber</a:t>
            </a:r>
            <a:r>
              <a:rPr lang="lv-LV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porcijā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lv-LV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tikai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 </a:t>
            </a:r>
            <a:r>
              <a:rPr lang="lv-LV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kKal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lv-LV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Liels pluss tiem, kas seko līdzi svaram.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baseline="0" dirty="0" err="1" smtClean="0"/>
              <a:t>Hai-Faiber</a:t>
            </a:r>
            <a:r>
              <a:rPr lang="lv-LV" baseline="0" dirty="0" smtClean="0"/>
              <a:t> lieliski piemērots </a:t>
            </a:r>
            <a:r>
              <a:rPr lang="lv-LV" baseline="0" dirty="0" err="1" smtClean="0"/>
              <a:t>Coral</a:t>
            </a:r>
            <a:r>
              <a:rPr lang="lv-LV" baseline="0" dirty="0" smtClean="0"/>
              <a:t> </a:t>
            </a:r>
            <a:r>
              <a:rPr lang="lv-LV" baseline="0" dirty="0" err="1" smtClean="0"/>
              <a:t>Detox</a:t>
            </a:r>
            <a:r>
              <a:rPr lang="lv-LV" baseline="0" dirty="0" smtClean="0"/>
              <a:t> programmai kā </a:t>
            </a:r>
            <a:r>
              <a:rPr lang="lv-LV" baseline="0" dirty="0" err="1" smtClean="0"/>
              <a:t>eubiotisko</a:t>
            </a:r>
            <a:r>
              <a:rPr lang="lv-LV" baseline="0" dirty="0" smtClean="0"/>
              <a:t> vakariņu sastāvdaļa.</a:t>
            </a:r>
          </a:p>
          <a:p>
            <a:endParaRPr lang="lv-LV" baseline="0" dirty="0" smtClean="0"/>
          </a:p>
          <a:p>
            <a:pPr>
              <a:buFont typeface="Arial" charset="0"/>
              <a:buNone/>
              <a:defRPr/>
            </a:pPr>
            <a:r>
              <a:rPr lang="lv-LV" sz="1200" dirty="0" smtClean="0">
                <a:solidFill>
                  <a:srgbClr val="000000"/>
                </a:solidFill>
                <a:latin typeface="Myriad Pro"/>
                <a:cs typeface="Myriad Pro"/>
              </a:rPr>
              <a:t>1</a:t>
            </a:r>
            <a:r>
              <a:rPr lang="lv-LV" sz="1200" baseline="0" dirty="0" smtClean="0">
                <a:solidFill>
                  <a:srgbClr val="000000"/>
                </a:solidFill>
                <a:latin typeface="Myriad Pro"/>
                <a:cs typeface="Myriad Pro"/>
              </a:rPr>
              <a:t> stundu pirms miega, lai radītu labvēlīgus apstākļus lakto- un bifido baktēriju augšanai ieteicami jebkādi skābpiena produkti (kefīrs, jogurts, rūgušpiens, </a:t>
            </a:r>
            <a:r>
              <a:rPr lang="lv-LV" sz="1200" baseline="0" dirty="0" err="1" smtClean="0">
                <a:solidFill>
                  <a:srgbClr val="000000"/>
                </a:solidFill>
                <a:latin typeface="Myriad Pro"/>
                <a:cs typeface="Myriad Pro"/>
              </a:rPr>
              <a:t>rjaženka</a:t>
            </a:r>
            <a:r>
              <a:rPr lang="lv-LV" sz="1200" baseline="0" dirty="0" smtClean="0">
                <a:solidFill>
                  <a:srgbClr val="000000"/>
                </a:solidFill>
                <a:latin typeface="Myriad Pro"/>
                <a:cs typeface="Myriad Pro"/>
              </a:rPr>
              <a:t>) vai piens + 1 porcija </a:t>
            </a:r>
            <a:r>
              <a:rPr lang="lv-LV" sz="1200" baseline="0" dirty="0" err="1" smtClean="0">
                <a:solidFill>
                  <a:srgbClr val="000000"/>
                </a:solidFill>
                <a:latin typeface="Myriad Pro"/>
                <a:cs typeface="Myriad Pro"/>
              </a:rPr>
              <a:t>Hai-Faiber.</a:t>
            </a:r>
            <a:r>
              <a:rPr lang="lv-LV" sz="1200" baseline="0" dirty="0" smtClean="0">
                <a:solidFill>
                  <a:srgbClr val="000000"/>
                </a:solidFill>
                <a:latin typeface="Myriad Pro"/>
                <a:cs typeface="Myriad Pro"/>
              </a:rPr>
              <a:t> </a:t>
            </a:r>
          </a:p>
          <a:p>
            <a:pPr>
              <a:buFont typeface="Arial" charset="0"/>
              <a:buNone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4FD22-F73D-5B4B-8EE2-6AE628F5ECF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7527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000" baseline="0" dirty="0" smtClean="0"/>
              <a:t>Šķiedrvielas vai pārtikas šķiedras – rupjākā un visgrūtāk sagremojamā auga daļa, kuru veido augu šķiedras, no kurām sastāv zaļumu un kāpostu lapas, pupu, augļu, dārzeņu miziņa, sēklu un graudaugu apvalks. </a:t>
            </a:r>
          </a:p>
          <a:p>
            <a:endParaRPr lang="lv-LV" sz="1000" baseline="0" dirty="0" smtClean="0"/>
          </a:p>
          <a:p>
            <a:r>
              <a:rPr lang="lv-LV" sz="1000" baseline="0" dirty="0" smtClean="0"/>
              <a:t>Šķiedrvielas – salikta ogļhidrātu forma, ko mūsu gremošanas sistēma nevar sagremot. Taču, šķiedrvielas tiek attiecinātas pie uzturvielām, kuras līdzīgi ūdenim, vitamīniem un minerālu sāļiem spēlē svarīgu lomu organisma dzīvības procesu uzturēšanā. </a:t>
            </a:r>
          </a:p>
          <a:p>
            <a:endParaRPr lang="ru-RU" sz="1000" baseline="0" dirty="0" smtClean="0"/>
          </a:p>
          <a:p>
            <a:r>
              <a:rPr lang="lv-LV" sz="1000" baseline="0" dirty="0" smtClean="0"/>
              <a:t>Šķiedrvielas samazina ēdiena uzturēšanās laiku kuņģa un zarnu traktā, paātrina pārtikas virzīšanās procesu caur gremošanas orgāniem un vienlaicīgi veicina organisma attīrīšanos.</a:t>
            </a:r>
          </a:p>
          <a:p>
            <a:endParaRPr lang="ru-RU" sz="1000" baseline="0" dirty="0" smtClean="0"/>
          </a:p>
          <a:p>
            <a:r>
              <a:rPr lang="lv-LV" sz="1000" baseline="0" dirty="0" smtClean="0"/>
              <a:t>Augu izcelsmes šķiedrvielas (augu šķiedras, pārtikas šķiedras, </a:t>
            </a:r>
            <a:r>
              <a:rPr lang="lv-LV" sz="1000" baseline="0" dirty="0" err="1" smtClean="0"/>
              <a:t>prebiotiķi</a:t>
            </a:r>
            <a:r>
              <a:rPr lang="lv-LV" sz="1000" baseline="0" dirty="0" smtClean="0"/>
              <a:t>) tiek iedalītas divos veidos – šķīstošajās un nešķīstošajās. </a:t>
            </a:r>
          </a:p>
          <a:p>
            <a:r>
              <a:rPr lang="lv-LV" sz="1000" baseline="0" dirty="0" smtClean="0"/>
              <a:t>Nešķīstošās (rupjās šķiedrvielas) –  šūnu sieniņu apvalks, kas veido auga «skeletu», bet šķīstošās šķiedrvielas – «ķermenis» vai auga šūnu saturs. Vienā vai otrā veidā augu šķiedrvielas ir visos augos un pat jūras aļģēs.</a:t>
            </a:r>
            <a:endParaRPr lang="ru-RU" sz="1000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Šķiedrvielu deficīts – viena no galvenajām problēmām, kas saistīta ar mūsdienu cilvēka uztura paradumiem.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0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Vispār, rafinēti produkti – tie parasti ir «tukšās kalorijas» bez uzturvielām.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Augstā cukura, sāls, tauku, nātrija </a:t>
            </a:r>
            <a:r>
              <a:rPr lang="lv-LV" sz="1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glutamāta</a:t>
            </a:r>
            <a:r>
              <a:rPr lang="lv-LV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garšvielu un dažādu pārtikas piedevu satura dēļ tie tiek uztverti kā ļoti garšīgi.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Ražotājam ir izdevīgi pastiprināt garšu un aromātu, jo tie (bet nevis potenciālais ieguvums veselībai!) liek patērētājam tērēt naudu, īpaši tad, kad tas ir izsalcis.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Mākslīgais ēdiens nav vienkārši garšīgs, bet </a:t>
            </a:r>
            <a:r>
              <a:rPr lang="lv-LV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supergaršīgs</a:t>
            </a:r>
            <a:r>
              <a:rPr lang="lv-LV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cilvēks nevar pretoties. Dabīgais ēdiens jau viņam liekas bezgaršīgs un garlaicīgs.</a:t>
            </a:r>
          </a:p>
          <a:p>
            <a:endParaRPr lang="lv-LV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v-LV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 brīnums, ka mēs pārēdamies.</a:t>
            </a:r>
          </a:p>
          <a:p>
            <a:r>
              <a:rPr lang="lv-LV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Ēdam mēs bieži «pa ceļam» un tos pašus rafinētos produktus, maz lietojam svaigus augļus un dārzeņus, bet aizvien vairāk termiski apstrādātos, kuriem nav liela daļa vērtīgo un vajadzīgo vielu. </a:t>
            </a:r>
          </a:p>
          <a:p>
            <a:endParaRPr lang="lv-LV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v-LV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Rezultāts ir paredzams un acīmredzams – vitamīnu, minerālu, pārtikas šķiedru deficīts, kā rezultātā rodas liekais svars, augsts cukura līmenis, paaugstināts holesterīns, gremošanas problēmas, vielmaiņas traucējumi, toksīnu un </a:t>
            </a:r>
            <a:r>
              <a:rPr lang="lv-LV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šlakvielu</a:t>
            </a:r>
            <a:r>
              <a:rPr lang="lv-LV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uzkrāšanās. </a:t>
            </a:r>
          </a:p>
          <a:p>
            <a:r>
              <a:rPr lang="lv-LV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tālāk jau apātija, vājums, ādas problēmas, pazemināts enerģijas līmenis, depresija, kuru mēs atkal jau «ēdam» ar garšīgu un bezvērtīgu ēdienu. </a:t>
            </a:r>
          </a:p>
          <a:p>
            <a:endParaRPr lang="lv-LV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v-LV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Apburtais loks. </a:t>
            </a:r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Jūs neesat ātro uzkodu cienītājs un sekojat līdzi produktu, ko ēdat kvalitātei?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Jūsu organisms tik un tā var ciest no pārtikas šķiedru trūkuma!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Apskatīsim iemeslus.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dirty="0" smtClean="0"/>
              <a:t>1.</a:t>
            </a:r>
            <a:r>
              <a:rPr lang="lv-LV" sz="1000" dirty="0" smtClean="0"/>
              <a:t>Ieteicamā augļu</a:t>
            </a:r>
            <a:r>
              <a:rPr lang="lv-LV" sz="1000" baseline="0" dirty="0" smtClean="0"/>
              <a:t> un dārzeņu uzņemšanas norma – ap 400 </a:t>
            </a:r>
            <a:r>
              <a:rPr lang="lv-LV" sz="1000" baseline="0" dirty="0" err="1" smtClean="0"/>
              <a:t>gr.dienā</a:t>
            </a:r>
            <a:r>
              <a:rPr lang="lv-LV" sz="1000" baseline="0" dirty="0" smtClean="0"/>
              <a:t>.  Tās ir tās pašas piecas porcijas, par kurām mums stāsta dietologi. Vairums cilvēku tos lietu ievērojami mazāk; dažiem vispār negaršo augļi un dārzeņi. </a:t>
            </a:r>
            <a:endParaRPr lang="lv-LV" sz="1000" dirty="0" smtClean="0"/>
          </a:p>
          <a:p>
            <a:endParaRPr lang="lv-LV" sz="100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lv-LV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Kvalitatīvi augļi</a:t>
            </a:r>
            <a:r>
              <a:rPr lang="lv-LV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dārzeņi var nebūt pieejami visiem, īpaši ne sezonā.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00" baseline="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aseline="0" dirty="0" smtClean="0"/>
              <a:t>3.</a:t>
            </a:r>
            <a:r>
              <a:rPr lang="lv-LV" sz="1000" baseline="0" dirty="0" smtClean="0"/>
              <a:t> Daudzi cilvēki izvēlas mizot dārzeņus: jo kādu mulsina fakts, ka mizā uzkrājas kaitīgās vielas, citiem tā šķiet par rupju. Taču, mizā, graudu apvalkos un citos «atkritumos» ir rekordliels daudz šķiedrvielu daudzums, kas nepieciešama normālai gremošanai.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aseline="0" dirty="0" smtClean="0"/>
              <a:t>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</a:t>
            </a:r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Lielisks šķiedrvielu avots – graudi un graudaugi, taču putras patīk ne katram. Kāds tās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ir pārēdies bērnībā, kādam vienkārši nav laika gatavot un priekšroka tiek dots ātras pagatavošanas putrām vai pārslām. Taču bieži vien šāds produkts – ir pusfabrikāts, kas ir izgājis vairākkārtēju pārstrādi, kā rezultātā tika zaudētas daudz vērtīgās vielas un pārtikas šķiedras.</a:t>
            </a:r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lv-LV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 arī rieksti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lv-LV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grieķu rieksti, zemesrieksti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lv-LV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mandeles, </a:t>
            </a:r>
            <a:r>
              <a:rPr lang="lv-LV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kešjū</a:t>
            </a:r>
            <a:r>
              <a:rPr lang="lv-LV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pistācijas) satur pietiekamu daudzumu pārtikas šķiedru, tie</a:t>
            </a:r>
            <a:r>
              <a:rPr lang="lv-LV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ir bagāti ar kalorijām un tāpēc nevar būt galvenais šķiedrvielu avots, īpaši ja jūs sekojat līdzi svaram. Tas pats ir attiecināms uz žāvētiem augļiem – tajos ir daudz ne tikai šķiedrvielu, bet arī cukuru. Tā kā žāvētie augļi ir saldi un kompakti, tos var viegli apēst par daudz.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Dažās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diētās ir šķiedrvielu deficīts. </a:t>
            </a:r>
          </a:p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Piemēram, stingru olbaltumvielu diētu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cienītāji (tajā skaitā moderno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Dikāna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Atkinsa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diētu cienītāji) pavisam neēd augļus, toties lieto daudz zivis un gaļu, kas nesatur šķiedrvielas. </a:t>
            </a:r>
          </a:p>
          <a:p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Gaļa – diezgan smaga un lēni sagremojama barība, un neregulāras vēdera izejas gadījumā tās nepārstrādātās daļas var novest pie organisma intoksikācijas. </a:t>
            </a:r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Ārēji tas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 izpausties kā galvas sāpes un nogurums, ādas stāvokļa pasliktināšanās, aizcietējumi. </a:t>
            </a:r>
            <a:endParaRPr lang="lv-L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Gados vecāki cilvēki, kuriem ir grūtības sagremot augļus un dārzeņus zobu problēmu dēļ, nereti izjūt šķiedrvielu deficītu.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Turklāt viņiem, šķiedrvielas ir īpaši svarīgas – ar gadiem kuņģa un zarnu trakta darbība parasti pasliktinās un zarnu peristaltika palēninās. Pat cilvēki, kuri jaunībā varēja «naglas ēst», ar gadiem sāk lietot fermentus,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probiotiķus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vēdera izeju mīkstinošus līdzekļus, lai izvairītos no gremošanas problēmām.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Pārtikas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šķiedras uzturā nevar aizstāt neviens cits produkts. </a:t>
            </a:r>
          </a:p>
          <a:p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Šķiedrvielas uztur labās zarnu trakta </a:t>
            </a:r>
            <a:r>
              <a:rPr lang="lv-LV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mikrofloras</a:t>
            </a:r>
            <a:r>
              <a:rPr lang="lv-L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līdzsvaru, stimulē gremošanas trakta motoriku, veicina toksīnu, sliktā holesterīna un citu blakusproduktu izvadīšanos no organisma, pasargā no straujām cukura līmeņa asinīs svārstībām, palīdz kontrolēt svaru.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1037" y="498590"/>
            <a:ext cx="8541926" cy="338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17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684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 algn="ctr">
              <a:buNone/>
              <a:defRPr>
                <a:latin typeface="Raleway"/>
                <a:cs typeface="Raleway"/>
              </a:defRPr>
            </a:lvl1pPr>
          </a:lstStyle>
          <a:p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11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4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7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919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6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Raleway"/>
                <a:cs typeface="Ralewa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0823"/>
            <a:ext cx="4040188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80644"/>
            <a:ext cx="4040188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00823"/>
            <a:ext cx="4041775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80644"/>
            <a:ext cx="4041775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26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466070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46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ange ava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15382" y="1108869"/>
            <a:ext cx="4453731" cy="2928937"/>
            <a:chOff x="2415382" y="1108869"/>
            <a:chExt cx="4453731" cy="2928937"/>
          </a:xfrm>
        </p:grpSpPr>
        <p:sp>
          <p:nvSpPr>
            <p:cNvPr id="8" name="Freeform 38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39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0"/>
            <p:cNvSpPr>
              <a:spLocks/>
            </p:cNvSpPr>
            <p:nvPr/>
          </p:nvSpPr>
          <p:spPr bwMode="auto">
            <a:xfrm>
              <a:off x="5035550" y="15882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1"/>
            <p:cNvSpPr>
              <a:spLocks/>
            </p:cNvSpPr>
            <p:nvPr/>
          </p:nvSpPr>
          <p:spPr bwMode="auto">
            <a:xfrm>
              <a:off x="48593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2"/>
            <p:cNvSpPr>
              <a:spLocks/>
            </p:cNvSpPr>
            <p:nvPr/>
          </p:nvSpPr>
          <p:spPr bwMode="auto">
            <a:xfrm>
              <a:off x="5365750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4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5"/>
            <p:cNvSpPr>
              <a:spLocks/>
            </p:cNvSpPr>
            <p:nvPr/>
          </p:nvSpPr>
          <p:spPr bwMode="auto">
            <a:xfrm>
              <a:off x="5035550" y="190261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6"/>
            <p:cNvSpPr>
              <a:spLocks/>
            </p:cNvSpPr>
            <p:nvPr/>
          </p:nvSpPr>
          <p:spPr bwMode="auto">
            <a:xfrm>
              <a:off x="4757738" y="1205707"/>
              <a:ext cx="823913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7"/>
            <p:cNvSpPr>
              <a:spLocks/>
            </p:cNvSpPr>
            <p:nvPr/>
          </p:nvSpPr>
          <p:spPr bwMode="auto">
            <a:xfrm>
              <a:off x="4810125" y="1158082"/>
              <a:ext cx="673100" cy="517525"/>
            </a:xfrm>
            <a:custGeom>
              <a:avLst/>
              <a:gdLst>
                <a:gd name="T0" fmla="*/ 407 w 420"/>
                <a:gd name="T1" fmla="*/ 269 h 322"/>
                <a:gd name="T2" fmla="*/ 361 w 420"/>
                <a:gd name="T3" fmla="*/ 57 h 322"/>
                <a:gd name="T4" fmla="*/ 103 w 420"/>
                <a:gd name="T5" fmla="*/ 52 h 322"/>
                <a:gd name="T6" fmla="*/ 48 w 420"/>
                <a:gd name="T7" fmla="*/ 270 h 322"/>
                <a:gd name="T8" fmla="*/ 60 w 420"/>
                <a:gd name="T9" fmla="*/ 322 h 322"/>
                <a:gd name="T10" fmla="*/ 81 w 420"/>
                <a:gd name="T11" fmla="*/ 321 h 322"/>
                <a:gd name="T12" fmla="*/ 65 w 420"/>
                <a:gd name="T13" fmla="*/ 283 h 322"/>
                <a:gd name="T14" fmla="*/ 61 w 420"/>
                <a:gd name="T15" fmla="*/ 251 h 322"/>
                <a:gd name="T16" fmla="*/ 133 w 420"/>
                <a:gd name="T17" fmla="*/ 103 h 322"/>
                <a:gd name="T18" fmla="*/ 222 w 420"/>
                <a:gd name="T19" fmla="*/ 139 h 322"/>
                <a:gd name="T20" fmla="*/ 308 w 420"/>
                <a:gd name="T21" fmla="*/ 101 h 322"/>
                <a:gd name="T22" fmla="*/ 393 w 420"/>
                <a:gd name="T23" fmla="*/ 249 h 322"/>
                <a:gd name="T24" fmla="*/ 375 w 420"/>
                <a:gd name="T25" fmla="*/ 316 h 322"/>
                <a:gd name="T26" fmla="*/ 397 w 420"/>
                <a:gd name="T27" fmla="*/ 314 h 322"/>
                <a:gd name="T28" fmla="*/ 407 w 420"/>
                <a:gd name="T29" fmla="*/ 26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322">
                  <a:moveTo>
                    <a:pt x="407" y="269"/>
                  </a:moveTo>
                  <a:cubicBezTo>
                    <a:pt x="420" y="204"/>
                    <a:pt x="411" y="52"/>
                    <a:pt x="361" y="57"/>
                  </a:cubicBezTo>
                  <a:cubicBezTo>
                    <a:pt x="313" y="9"/>
                    <a:pt x="149" y="0"/>
                    <a:pt x="103" y="52"/>
                  </a:cubicBezTo>
                  <a:cubicBezTo>
                    <a:pt x="0" y="72"/>
                    <a:pt x="48" y="270"/>
                    <a:pt x="48" y="270"/>
                  </a:cubicBezTo>
                  <a:cubicBezTo>
                    <a:pt x="51" y="290"/>
                    <a:pt x="56" y="307"/>
                    <a:pt x="60" y="322"/>
                  </a:cubicBezTo>
                  <a:cubicBezTo>
                    <a:pt x="67" y="322"/>
                    <a:pt x="74" y="321"/>
                    <a:pt x="81" y="321"/>
                  </a:cubicBezTo>
                  <a:cubicBezTo>
                    <a:pt x="74" y="307"/>
                    <a:pt x="67" y="293"/>
                    <a:pt x="65" y="283"/>
                  </a:cubicBezTo>
                  <a:cubicBezTo>
                    <a:pt x="64" y="277"/>
                    <a:pt x="61" y="256"/>
                    <a:pt x="61" y="251"/>
                  </a:cubicBezTo>
                  <a:cubicBezTo>
                    <a:pt x="62" y="215"/>
                    <a:pt x="88" y="111"/>
                    <a:pt x="133" y="103"/>
                  </a:cubicBezTo>
                  <a:cubicBezTo>
                    <a:pt x="150" y="100"/>
                    <a:pt x="193" y="139"/>
                    <a:pt x="222" y="139"/>
                  </a:cubicBezTo>
                  <a:cubicBezTo>
                    <a:pt x="251" y="138"/>
                    <a:pt x="289" y="99"/>
                    <a:pt x="308" y="101"/>
                  </a:cubicBezTo>
                  <a:cubicBezTo>
                    <a:pt x="355" y="108"/>
                    <a:pt x="394" y="203"/>
                    <a:pt x="393" y="249"/>
                  </a:cubicBezTo>
                  <a:cubicBezTo>
                    <a:pt x="393" y="255"/>
                    <a:pt x="386" y="291"/>
                    <a:pt x="375" y="316"/>
                  </a:cubicBezTo>
                  <a:cubicBezTo>
                    <a:pt x="382" y="315"/>
                    <a:pt x="390" y="315"/>
                    <a:pt x="397" y="314"/>
                  </a:cubicBezTo>
                  <a:cubicBezTo>
                    <a:pt x="401" y="301"/>
                    <a:pt x="404" y="286"/>
                    <a:pt x="407" y="26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8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9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0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1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2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3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54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55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6"/>
            <p:cNvSpPr>
              <a:spLocks/>
            </p:cNvSpPr>
            <p:nvPr/>
          </p:nvSpPr>
          <p:spPr bwMode="auto">
            <a:xfrm>
              <a:off x="5011738" y="1745457"/>
              <a:ext cx="315913" cy="46038"/>
            </a:xfrm>
            <a:custGeom>
              <a:avLst/>
              <a:gdLst>
                <a:gd name="T0" fmla="*/ 105 w 197"/>
                <a:gd name="T1" fmla="*/ 0 h 29"/>
                <a:gd name="T2" fmla="*/ 99 w 197"/>
                <a:gd name="T3" fmla="*/ 5 h 29"/>
                <a:gd name="T4" fmla="*/ 92 w 197"/>
                <a:gd name="T5" fmla="*/ 0 h 29"/>
                <a:gd name="T6" fmla="*/ 0 w 197"/>
                <a:gd name="T7" fmla="*/ 29 h 29"/>
                <a:gd name="T8" fmla="*/ 90 w 197"/>
                <a:gd name="T9" fmla="*/ 26 h 29"/>
                <a:gd name="T10" fmla="*/ 99 w 197"/>
                <a:gd name="T11" fmla="*/ 15 h 29"/>
                <a:gd name="T12" fmla="*/ 107 w 197"/>
                <a:gd name="T13" fmla="*/ 26 h 29"/>
                <a:gd name="T14" fmla="*/ 197 w 197"/>
                <a:gd name="T15" fmla="*/ 29 h 29"/>
                <a:gd name="T16" fmla="*/ 105 w 197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29">
                  <a:moveTo>
                    <a:pt x="105" y="0"/>
                  </a:moveTo>
                  <a:cubicBezTo>
                    <a:pt x="101" y="0"/>
                    <a:pt x="99" y="5"/>
                    <a:pt x="99" y="5"/>
                  </a:cubicBezTo>
                  <a:cubicBezTo>
                    <a:pt x="99" y="5"/>
                    <a:pt x="96" y="0"/>
                    <a:pt x="92" y="0"/>
                  </a:cubicBezTo>
                  <a:cubicBezTo>
                    <a:pt x="78" y="0"/>
                    <a:pt x="17" y="6"/>
                    <a:pt x="0" y="29"/>
                  </a:cubicBezTo>
                  <a:cubicBezTo>
                    <a:pt x="0" y="29"/>
                    <a:pt x="85" y="27"/>
                    <a:pt x="90" y="26"/>
                  </a:cubicBezTo>
                  <a:cubicBezTo>
                    <a:pt x="94" y="24"/>
                    <a:pt x="99" y="15"/>
                    <a:pt x="99" y="15"/>
                  </a:cubicBezTo>
                  <a:cubicBezTo>
                    <a:pt x="99" y="15"/>
                    <a:pt x="103" y="24"/>
                    <a:pt x="107" y="26"/>
                  </a:cubicBezTo>
                  <a:cubicBezTo>
                    <a:pt x="112" y="27"/>
                    <a:pt x="197" y="29"/>
                    <a:pt x="197" y="29"/>
                  </a:cubicBezTo>
                  <a:cubicBezTo>
                    <a:pt x="180" y="6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7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8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9"/>
            <p:cNvSpPr>
              <a:spLocks/>
            </p:cNvSpPr>
            <p:nvPr/>
          </p:nvSpPr>
          <p:spPr bwMode="auto">
            <a:xfrm>
              <a:off x="3944938" y="158829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0"/>
            <p:cNvSpPr>
              <a:spLocks/>
            </p:cNvSpPr>
            <p:nvPr/>
          </p:nvSpPr>
          <p:spPr bwMode="auto">
            <a:xfrm>
              <a:off x="37671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1"/>
            <p:cNvSpPr>
              <a:spLocks/>
            </p:cNvSpPr>
            <p:nvPr/>
          </p:nvSpPr>
          <p:spPr bwMode="auto">
            <a:xfrm>
              <a:off x="4275138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2"/>
            <p:cNvSpPr>
              <a:spLocks/>
            </p:cNvSpPr>
            <p:nvPr/>
          </p:nvSpPr>
          <p:spPr bwMode="auto">
            <a:xfrm>
              <a:off x="3944938" y="1902619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3"/>
            <p:cNvSpPr>
              <a:spLocks/>
            </p:cNvSpPr>
            <p:nvPr/>
          </p:nvSpPr>
          <p:spPr bwMode="auto">
            <a:xfrm>
              <a:off x="3667125" y="120570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4"/>
            <p:cNvSpPr>
              <a:spLocks noEditPoints="1"/>
            </p:cNvSpPr>
            <p:nvPr/>
          </p:nvSpPr>
          <p:spPr bwMode="auto">
            <a:xfrm>
              <a:off x="3762375" y="1108869"/>
              <a:ext cx="649288" cy="582613"/>
            </a:xfrm>
            <a:custGeom>
              <a:avLst/>
              <a:gdLst>
                <a:gd name="T0" fmla="*/ 312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1 w 404"/>
                <a:gd name="T9" fmla="*/ 360 h 363"/>
                <a:gd name="T10" fmla="*/ 33 w 404"/>
                <a:gd name="T11" fmla="*/ 363 h 363"/>
                <a:gd name="T12" fmla="*/ 37 w 404"/>
                <a:gd name="T13" fmla="*/ 362 h 363"/>
                <a:gd name="T14" fmla="*/ 38 w 404"/>
                <a:gd name="T15" fmla="*/ 361 h 363"/>
                <a:gd name="T16" fmla="*/ 38 w 404"/>
                <a:gd name="T17" fmla="*/ 339 h 363"/>
                <a:gd name="T18" fmla="*/ 33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8 h 363"/>
                <a:gd name="T26" fmla="*/ 103 w 404"/>
                <a:gd name="T27" fmla="*/ 154 h 363"/>
                <a:gd name="T28" fmla="*/ 242 w 404"/>
                <a:gd name="T29" fmla="*/ 175 h 363"/>
                <a:gd name="T30" fmla="*/ 280 w 404"/>
                <a:gd name="T31" fmla="*/ 151 h 363"/>
                <a:gd name="T32" fmla="*/ 311 w 404"/>
                <a:gd name="T33" fmla="*/ 176 h 363"/>
                <a:gd name="T34" fmla="*/ 360 w 404"/>
                <a:gd name="T35" fmla="*/ 315 h 363"/>
                <a:gd name="T36" fmla="*/ 356 w 404"/>
                <a:gd name="T37" fmla="*/ 339 h 363"/>
                <a:gd name="T38" fmla="*/ 356 w 404"/>
                <a:gd name="T39" fmla="*/ 361 h 363"/>
                <a:gd name="T40" fmla="*/ 357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2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2" y="68"/>
                  </a:moveTo>
                  <a:cubicBezTo>
                    <a:pt x="225" y="0"/>
                    <a:pt x="91" y="40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1" y="360"/>
                  </a:cubicBezTo>
                  <a:cubicBezTo>
                    <a:pt x="31" y="360"/>
                    <a:pt x="32" y="362"/>
                    <a:pt x="33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8" y="362"/>
                    <a:pt x="38" y="361"/>
                    <a:pt x="38" y="361"/>
                  </a:cubicBezTo>
                  <a:cubicBezTo>
                    <a:pt x="38" y="354"/>
                    <a:pt x="38" y="340"/>
                    <a:pt x="38" y="339"/>
                  </a:cubicBezTo>
                  <a:cubicBezTo>
                    <a:pt x="37" y="328"/>
                    <a:pt x="34" y="318"/>
                    <a:pt x="33" y="307"/>
                  </a:cubicBezTo>
                  <a:cubicBezTo>
                    <a:pt x="41" y="255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8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5"/>
                  </a:cubicBezTo>
                  <a:cubicBezTo>
                    <a:pt x="259" y="182"/>
                    <a:pt x="261" y="152"/>
                    <a:pt x="280" y="151"/>
                  </a:cubicBezTo>
                  <a:cubicBezTo>
                    <a:pt x="288" y="150"/>
                    <a:pt x="304" y="177"/>
                    <a:pt x="311" y="176"/>
                  </a:cubicBezTo>
                  <a:cubicBezTo>
                    <a:pt x="377" y="169"/>
                    <a:pt x="349" y="269"/>
                    <a:pt x="360" y="315"/>
                  </a:cubicBezTo>
                  <a:cubicBezTo>
                    <a:pt x="358" y="323"/>
                    <a:pt x="357" y="331"/>
                    <a:pt x="356" y="339"/>
                  </a:cubicBezTo>
                  <a:cubicBezTo>
                    <a:pt x="356" y="340"/>
                    <a:pt x="356" y="354"/>
                    <a:pt x="356" y="361"/>
                  </a:cubicBezTo>
                  <a:cubicBezTo>
                    <a:pt x="356" y="361"/>
                    <a:pt x="356" y="362"/>
                    <a:pt x="357" y="362"/>
                  </a:cubicBezTo>
                  <a:cubicBezTo>
                    <a:pt x="358" y="363"/>
                    <a:pt x="361" y="363"/>
                    <a:pt x="361" y="363"/>
                  </a:cubicBezTo>
                  <a:cubicBezTo>
                    <a:pt x="362" y="362"/>
                    <a:pt x="363" y="360"/>
                    <a:pt x="363" y="360"/>
                  </a:cubicBezTo>
                  <a:cubicBezTo>
                    <a:pt x="364" y="356"/>
                    <a:pt x="364" y="354"/>
                    <a:pt x="364" y="351"/>
                  </a:cubicBezTo>
                  <a:cubicBezTo>
                    <a:pt x="365" y="347"/>
                    <a:pt x="365" y="342"/>
                    <a:pt x="366" y="338"/>
                  </a:cubicBezTo>
                  <a:cubicBezTo>
                    <a:pt x="379" y="288"/>
                    <a:pt x="404" y="89"/>
                    <a:pt x="312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2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65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66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>
              <a:off x="3640138" y="1173957"/>
              <a:ext cx="609600" cy="360363"/>
            </a:xfrm>
            <a:custGeom>
              <a:avLst/>
              <a:gdLst>
                <a:gd name="T0" fmla="*/ 323 w 380"/>
                <a:gd name="T1" fmla="*/ 52 h 225"/>
                <a:gd name="T2" fmla="*/ 182 w 380"/>
                <a:gd name="T3" fmla="*/ 28 h 225"/>
                <a:gd name="T4" fmla="*/ 42 w 380"/>
                <a:gd name="T5" fmla="*/ 48 h 225"/>
                <a:gd name="T6" fmla="*/ 78 w 380"/>
                <a:gd name="T7" fmla="*/ 180 h 225"/>
                <a:gd name="T8" fmla="*/ 268 w 380"/>
                <a:gd name="T9" fmla="*/ 161 h 225"/>
                <a:gd name="T10" fmla="*/ 358 w 380"/>
                <a:gd name="T11" fmla="*/ 97 h 225"/>
                <a:gd name="T12" fmla="*/ 323 w 380"/>
                <a:gd name="T13" fmla="*/ 5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25">
                  <a:moveTo>
                    <a:pt x="323" y="52"/>
                  </a:moveTo>
                  <a:cubicBezTo>
                    <a:pt x="323" y="52"/>
                    <a:pt x="248" y="0"/>
                    <a:pt x="182" y="28"/>
                  </a:cubicBezTo>
                  <a:cubicBezTo>
                    <a:pt x="115" y="56"/>
                    <a:pt x="56" y="66"/>
                    <a:pt x="42" y="48"/>
                  </a:cubicBezTo>
                  <a:cubicBezTo>
                    <a:pt x="42" y="48"/>
                    <a:pt x="0" y="134"/>
                    <a:pt x="78" y="180"/>
                  </a:cubicBezTo>
                  <a:cubicBezTo>
                    <a:pt x="155" y="225"/>
                    <a:pt x="243" y="189"/>
                    <a:pt x="268" y="161"/>
                  </a:cubicBezTo>
                  <a:cubicBezTo>
                    <a:pt x="294" y="133"/>
                    <a:pt x="335" y="88"/>
                    <a:pt x="358" y="97"/>
                  </a:cubicBezTo>
                  <a:cubicBezTo>
                    <a:pt x="380" y="106"/>
                    <a:pt x="323" y="52"/>
                    <a:pt x="323" y="52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8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9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0"/>
            <p:cNvSpPr>
              <a:spLocks/>
            </p:cNvSpPr>
            <p:nvPr/>
          </p:nvSpPr>
          <p:spPr bwMode="auto">
            <a:xfrm>
              <a:off x="3335338" y="2140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1"/>
            <p:cNvSpPr>
              <a:spLocks/>
            </p:cNvSpPr>
            <p:nvPr/>
          </p:nvSpPr>
          <p:spPr bwMode="auto">
            <a:xfrm>
              <a:off x="3157538" y="210581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2"/>
            <p:cNvSpPr>
              <a:spLocks/>
            </p:cNvSpPr>
            <p:nvPr/>
          </p:nvSpPr>
          <p:spPr bwMode="auto">
            <a:xfrm>
              <a:off x="3665538" y="210581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5"/>
            <p:cNvSpPr>
              <a:spLocks/>
            </p:cNvSpPr>
            <p:nvPr/>
          </p:nvSpPr>
          <p:spPr bwMode="auto">
            <a:xfrm>
              <a:off x="3543300" y="2550319"/>
              <a:ext cx="234950" cy="561975"/>
            </a:xfrm>
            <a:custGeom>
              <a:avLst/>
              <a:gdLst>
                <a:gd name="T0" fmla="*/ 37 w 148"/>
                <a:gd name="T1" fmla="*/ 0 h 354"/>
                <a:gd name="T2" fmla="*/ 37 w 148"/>
                <a:gd name="T3" fmla="*/ 39 h 354"/>
                <a:gd name="T4" fmla="*/ 0 w 148"/>
                <a:gd name="T5" fmla="*/ 354 h 354"/>
                <a:gd name="T6" fmla="*/ 64 w 148"/>
                <a:gd name="T7" fmla="*/ 354 h 354"/>
                <a:gd name="T8" fmla="*/ 132 w 148"/>
                <a:gd name="T9" fmla="*/ 214 h 354"/>
                <a:gd name="T10" fmla="*/ 67 w 148"/>
                <a:gd name="T11" fmla="*/ 169 h 354"/>
                <a:gd name="T12" fmla="*/ 148 w 148"/>
                <a:gd name="T13" fmla="*/ 132 h 354"/>
                <a:gd name="T14" fmla="*/ 81 w 148"/>
                <a:gd name="T15" fmla="*/ 20 h 354"/>
                <a:gd name="T16" fmla="*/ 37 w 148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4">
                  <a:moveTo>
                    <a:pt x="37" y="0"/>
                  </a:moveTo>
                  <a:lnTo>
                    <a:pt x="37" y="39"/>
                  </a:lnTo>
                  <a:lnTo>
                    <a:pt x="0" y="354"/>
                  </a:lnTo>
                  <a:lnTo>
                    <a:pt x="64" y="354"/>
                  </a:lnTo>
                  <a:lnTo>
                    <a:pt x="132" y="214"/>
                  </a:lnTo>
                  <a:lnTo>
                    <a:pt x="67" y="169"/>
                  </a:lnTo>
                  <a:lnTo>
                    <a:pt x="148" y="132"/>
                  </a:lnTo>
                  <a:lnTo>
                    <a:pt x="81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2"/>
            <p:cNvSpPr>
              <a:spLocks/>
            </p:cNvSpPr>
            <p:nvPr/>
          </p:nvSpPr>
          <p:spPr bwMode="auto">
            <a:xfrm>
              <a:off x="3057525" y="175815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3"/>
            <p:cNvSpPr>
              <a:spLocks/>
            </p:cNvSpPr>
            <p:nvPr/>
          </p:nvSpPr>
          <p:spPr bwMode="auto">
            <a:xfrm>
              <a:off x="3194050" y="2169319"/>
              <a:ext cx="547688" cy="347663"/>
            </a:xfrm>
            <a:custGeom>
              <a:avLst/>
              <a:gdLst>
                <a:gd name="T0" fmla="*/ 338 w 342"/>
                <a:gd name="T1" fmla="*/ 4 h 217"/>
                <a:gd name="T2" fmla="*/ 336 w 342"/>
                <a:gd name="T3" fmla="*/ 13 h 217"/>
                <a:gd name="T4" fmla="*/ 293 w 342"/>
                <a:gd name="T5" fmla="*/ 115 h 217"/>
                <a:gd name="T6" fmla="*/ 172 w 342"/>
                <a:gd name="T7" fmla="*/ 192 h 217"/>
                <a:gd name="T8" fmla="*/ 51 w 342"/>
                <a:gd name="T9" fmla="*/ 119 h 217"/>
                <a:gd name="T10" fmla="*/ 7 w 342"/>
                <a:gd name="T11" fmla="*/ 13 h 217"/>
                <a:gd name="T12" fmla="*/ 5 w 342"/>
                <a:gd name="T13" fmla="*/ 0 h 217"/>
                <a:gd name="T14" fmla="*/ 0 w 342"/>
                <a:gd name="T15" fmla="*/ 35 h 217"/>
                <a:gd name="T16" fmla="*/ 29 w 342"/>
                <a:gd name="T17" fmla="*/ 125 h 217"/>
                <a:gd name="T18" fmla="*/ 170 w 342"/>
                <a:gd name="T19" fmla="*/ 217 h 217"/>
                <a:gd name="T20" fmla="*/ 311 w 342"/>
                <a:gd name="T21" fmla="*/ 125 h 217"/>
                <a:gd name="T22" fmla="*/ 340 w 342"/>
                <a:gd name="T23" fmla="*/ 30 h 217"/>
                <a:gd name="T24" fmla="*/ 338 w 342"/>
                <a:gd name="T25" fmla="*/ 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217">
                  <a:moveTo>
                    <a:pt x="338" y="4"/>
                  </a:moveTo>
                  <a:cubicBezTo>
                    <a:pt x="337" y="9"/>
                    <a:pt x="336" y="13"/>
                    <a:pt x="336" y="13"/>
                  </a:cubicBezTo>
                  <a:cubicBezTo>
                    <a:pt x="336" y="13"/>
                    <a:pt x="313" y="91"/>
                    <a:pt x="293" y="115"/>
                  </a:cubicBezTo>
                  <a:cubicBezTo>
                    <a:pt x="255" y="162"/>
                    <a:pt x="205" y="191"/>
                    <a:pt x="172" y="192"/>
                  </a:cubicBezTo>
                  <a:cubicBezTo>
                    <a:pt x="138" y="192"/>
                    <a:pt x="89" y="165"/>
                    <a:pt x="51" y="119"/>
                  </a:cubicBezTo>
                  <a:cubicBezTo>
                    <a:pt x="36" y="101"/>
                    <a:pt x="8" y="20"/>
                    <a:pt x="7" y="13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0" y="0"/>
                    <a:pt x="0" y="35"/>
                    <a:pt x="0" y="35"/>
                  </a:cubicBezTo>
                  <a:cubicBezTo>
                    <a:pt x="7" y="76"/>
                    <a:pt x="13" y="102"/>
                    <a:pt x="29" y="125"/>
                  </a:cubicBezTo>
                  <a:cubicBezTo>
                    <a:pt x="54" y="160"/>
                    <a:pt x="126" y="217"/>
                    <a:pt x="170" y="217"/>
                  </a:cubicBezTo>
                  <a:cubicBezTo>
                    <a:pt x="214" y="217"/>
                    <a:pt x="285" y="160"/>
                    <a:pt x="311" y="125"/>
                  </a:cubicBezTo>
                  <a:cubicBezTo>
                    <a:pt x="327" y="102"/>
                    <a:pt x="331" y="72"/>
                    <a:pt x="340" y="30"/>
                  </a:cubicBezTo>
                  <a:cubicBezTo>
                    <a:pt x="340" y="30"/>
                    <a:pt x="342" y="4"/>
                    <a:pt x="338" y="4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5"/>
            <p:cNvSpPr>
              <a:spLocks noEditPoints="1"/>
            </p:cNvSpPr>
            <p:nvPr/>
          </p:nvSpPr>
          <p:spPr bwMode="auto">
            <a:xfrm>
              <a:off x="3222625" y="2077244"/>
              <a:ext cx="504825" cy="184150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6"/>
            <p:cNvSpPr>
              <a:spLocks/>
            </p:cNvSpPr>
            <p:nvPr/>
          </p:nvSpPr>
          <p:spPr bwMode="auto">
            <a:xfrm>
              <a:off x="2670970" y="2516189"/>
              <a:ext cx="690563" cy="960438"/>
            </a:xfrm>
            <a:custGeom>
              <a:avLst/>
              <a:gdLst>
                <a:gd name="T0" fmla="*/ 155 w 430"/>
                <a:gd name="T1" fmla="*/ 55 h 598"/>
                <a:gd name="T2" fmla="*/ 348 w 430"/>
                <a:gd name="T3" fmla="*/ 103 h 598"/>
                <a:gd name="T4" fmla="*/ 402 w 430"/>
                <a:gd name="T5" fmla="*/ 279 h 598"/>
                <a:gd name="T6" fmla="*/ 205 w 430"/>
                <a:gd name="T7" fmla="*/ 597 h 598"/>
                <a:gd name="T8" fmla="*/ 33 w 430"/>
                <a:gd name="T9" fmla="*/ 272 h 598"/>
                <a:gd name="T10" fmla="*/ 155 w 430"/>
                <a:gd name="T11" fmla="*/ 55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" h="598">
                  <a:moveTo>
                    <a:pt x="155" y="55"/>
                  </a:moveTo>
                  <a:cubicBezTo>
                    <a:pt x="171" y="26"/>
                    <a:pt x="297" y="0"/>
                    <a:pt x="348" y="103"/>
                  </a:cubicBezTo>
                  <a:cubicBezTo>
                    <a:pt x="400" y="207"/>
                    <a:pt x="374" y="243"/>
                    <a:pt x="402" y="279"/>
                  </a:cubicBezTo>
                  <a:cubicBezTo>
                    <a:pt x="430" y="316"/>
                    <a:pt x="364" y="598"/>
                    <a:pt x="205" y="597"/>
                  </a:cubicBezTo>
                  <a:cubicBezTo>
                    <a:pt x="36" y="596"/>
                    <a:pt x="0" y="326"/>
                    <a:pt x="33" y="272"/>
                  </a:cubicBezTo>
                  <a:cubicBezTo>
                    <a:pt x="67" y="217"/>
                    <a:pt x="37" y="55"/>
                    <a:pt x="155" y="55"/>
                  </a:cubicBezTo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7"/>
            <p:cNvSpPr>
              <a:spLocks/>
            </p:cNvSpPr>
            <p:nvPr/>
          </p:nvSpPr>
          <p:spPr bwMode="auto">
            <a:xfrm>
              <a:off x="2415382" y="3375027"/>
              <a:ext cx="1184275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  <a:close/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8"/>
            <p:cNvSpPr>
              <a:spLocks/>
            </p:cNvSpPr>
            <p:nvPr/>
          </p:nvSpPr>
          <p:spPr bwMode="auto">
            <a:xfrm>
              <a:off x="2888457" y="3375027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9"/>
            <p:cNvSpPr>
              <a:spLocks/>
            </p:cNvSpPr>
            <p:nvPr/>
          </p:nvSpPr>
          <p:spPr bwMode="auto">
            <a:xfrm>
              <a:off x="2890045" y="2976564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B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3186172" y="2302670"/>
              <a:ext cx="468254" cy="828676"/>
              <a:chOff x="2548790" y="2218532"/>
              <a:chExt cx="468254" cy="828676"/>
            </a:xfrm>
          </p:grpSpPr>
          <p:grpSp>
            <p:nvGrpSpPr>
              <p:cNvPr id="182" name="Group 181"/>
              <p:cNvGrpSpPr/>
              <p:nvPr/>
            </p:nvGrpSpPr>
            <p:grpSpPr>
              <a:xfrm>
                <a:off x="2663031" y="2218532"/>
                <a:ext cx="354013" cy="827088"/>
                <a:chOff x="2291616" y="2152651"/>
                <a:chExt cx="354013" cy="827088"/>
              </a:xfrm>
            </p:grpSpPr>
            <p:sp>
              <p:nvSpPr>
                <p:cNvPr id="184" name="Freeform 73"/>
                <p:cNvSpPr>
                  <a:spLocks/>
                </p:cNvSpPr>
                <p:nvPr/>
              </p:nvSpPr>
              <p:spPr bwMode="auto">
                <a:xfrm>
                  <a:off x="2291616" y="2544763"/>
                  <a:ext cx="354013" cy="434975"/>
                </a:xfrm>
                <a:custGeom>
                  <a:avLst/>
                  <a:gdLst>
                    <a:gd name="T0" fmla="*/ 116 w 220"/>
                    <a:gd name="T1" fmla="*/ 0 h 271"/>
                    <a:gd name="T2" fmla="*/ 0 w 220"/>
                    <a:gd name="T3" fmla="*/ 35 h 271"/>
                    <a:gd name="T4" fmla="*/ 44 w 220"/>
                    <a:gd name="T5" fmla="*/ 271 h 271"/>
                    <a:gd name="T6" fmla="*/ 202 w 220"/>
                    <a:gd name="T7" fmla="*/ 271 h 271"/>
                    <a:gd name="T8" fmla="*/ 220 w 220"/>
                    <a:gd name="T9" fmla="*/ 36 h 271"/>
                    <a:gd name="T10" fmla="*/ 116 w 220"/>
                    <a:gd name="T11" fmla="*/ 0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0" h="271">
                      <a:moveTo>
                        <a:pt x="116" y="0"/>
                      </a:moveTo>
                      <a:cubicBezTo>
                        <a:pt x="116" y="0"/>
                        <a:pt x="0" y="28"/>
                        <a:pt x="0" y="35"/>
                      </a:cubicBezTo>
                      <a:cubicBezTo>
                        <a:pt x="0" y="42"/>
                        <a:pt x="44" y="271"/>
                        <a:pt x="44" y="271"/>
                      </a:cubicBezTo>
                      <a:cubicBezTo>
                        <a:pt x="202" y="271"/>
                        <a:pt x="202" y="271"/>
                        <a:pt x="202" y="271"/>
                      </a:cubicBezTo>
                      <a:cubicBezTo>
                        <a:pt x="220" y="36"/>
                        <a:pt x="220" y="36"/>
                        <a:pt x="220" y="36"/>
                      </a:cubicBezTo>
                      <a:cubicBezTo>
                        <a:pt x="116" y="0"/>
                        <a:pt x="116" y="0"/>
                        <a:pt x="116" y="0"/>
                      </a:cubicBez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Freeform 76"/>
                <p:cNvSpPr>
                  <a:spLocks/>
                </p:cNvSpPr>
                <p:nvPr/>
              </p:nvSpPr>
              <p:spPr bwMode="auto">
                <a:xfrm>
                  <a:off x="2420204" y="2544763"/>
                  <a:ext cx="114300" cy="112713"/>
                </a:xfrm>
                <a:custGeom>
                  <a:avLst/>
                  <a:gdLst>
                    <a:gd name="T0" fmla="*/ 0 w 71"/>
                    <a:gd name="T1" fmla="*/ 39 h 70"/>
                    <a:gd name="T2" fmla="*/ 20 w 71"/>
                    <a:gd name="T3" fmla="*/ 70 h 70"/>
                    <a:gd name="T4" fmla="*/ 51 w 71"/>
                    <a:gd name="T5" fmla="*/ 70 h 70"/>
                    <a:gd name="T6" fmla="*/ 71 w 71"/>
                    <a:gd name="T7" fmla="*/ 39 h 70"/>
                    <a:gd name="T8" fmla="*/ 36 w 71"/>
                    <a:gd name="T9" fmla="*/ 0 h 70"/>
                    <a:gd name="T10" fmla="*/ 0 w 71"/>
                    <a:gd name="T11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70">
                      <a:moveTo>
                        <a:pt x="0" y="39"/>
                      </a:moveTo>
                      <a:cubicBezTo>
                        <a:pt x="20" y="70"/>
                        <a:pt x="20" y="70"/>
                        <a:pt x="20" y="70"/>
                      </a:cubicBezTo>
                      <a:cubicBezTo>
                        <a:pt x="30" y="70"/>
                        <a:pt x="41" y="70"/>
                        <a:pt x="51" y="70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0" y="39"/>
                        <a:pt x="0" y="39"/>
                        <a:pt x="0" y="39"/>
                      </a:cubicBezTo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77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Freeform 78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Freeform 79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80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81"/>
                <p:cNvSpPr>
                  <a:spLocks/>
                </p:cNvSpPr>
                <p:nvPr/>
              </p:nvSpPr>
              <p:spPr bwMode="auto">
                <a:xfrm>
                  <a:off x="2344004" y="2322513"/>
                  <a:ext cx="266700" cy="92075"/>
                </a:xfrm>
                <a:custGeom>
                  <a:avLst/>
                  <a:gdLst>
                    <a:gd name="T0" fmla="*/ 0 w 167"/>
                    <a:gd name="T1" fmla="*/ 0 h 58"/>
                    <a:gd name="T2" fmla="*/ 0 w 167"/>
                    <a:gd name="T3" fmla="*/ 6 h 58"/>
                    <a:gd name="T4" fmla="*/ 83 w 167"/>
                    <a:gd name="T5" fmla="*/ 58 h 58"/>
                    <a:gd name="T6" fmla="*/ 85 w 167"/>
                    <a:gd name="T7" fmla="*/ 58 h 58"/>
                    <a:gd name="T8" fmla="*/ 167 w 167"/>
                    <a:gd name="T9" fmla="*/ 9 h 58"/>
                    <a:gd name="T10" fmla="*/ 167 w 167"/>
                    <a:gd name="T11" fmla="*/ 0 h 58"/>
                    <a:gd name="T12" fmla="*/ 0 w 167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7" h="58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43" y="56"/>
                        <a:pt x="83" y="58"/>
                      </a:cubicBezTo>
                      <a:cubicBezTo>
                        <a:pt x="84" y="58"/>
                        <a:pt x="85" y="58"/>
                        <a:pt x="85" y="58"/>
                      </a:cubicBezTo>
                      <a:cubicBezTo>
                        <a:pt x="125" y="58"/>
                        <a:pt x="167" y="9"/>
                        <a:pt x="167" y="9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5A0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83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Freeform 84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85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86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87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E9BE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Freeform 88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89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2F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90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Rectangle 91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solidFill>
                  <a:srgbClr val="2273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Rectangle 92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94"/>
                <p:cNvSpPr>
                  <a:spLocks/>
                </p:cNvSpPr>
                <p:nvPr/>
              </p:nvSpPr>
              <p:spPr bwMode="auto">
                <a:xfrm>
                  <a:off x="2340829" y="2152651"/>
                  <a:ext cx="276225" cy="169863"/>
                </a:xfrm>
                <a:custGeom>
                  <a:avLst/>
                  <a:gdLst>
                    <a:gd name="T0" fmla="*/ 163 w 172"/>
                    <a:gd name="T1" fmla="*/ 36 h 105"/>
                    <a:gd name="T2" fmla="*/ 101 w 172"/>
                    <a:gd name="T3" fmla="*/ 3 h 105"/>
                    <a:gd name="T4" fmla="*/ 86 w 172"/>
                    <a:gd name="T5" fmla="*/ 11 h 105"/>
                    <a:gd name="T6" fmla="*/ 71 w 172"/>
                    <a:gd name="T7" fmla="*/ 3 h 105"/>
                    <a:gd name="T8" fmla="*/ 9 w 172"/>
                    <a:gd name="T9" fmla="*/ 36 h 105"/>
                    <a:gd name="T10" fmla="*/ 0 w 172"/>
                    <a:gd name="T11" fmla="*/ 65 h 105"/>
                    <a:gd name="T12" fmla="*/ 0 w 172"/>
                    <a:gd name="T13" fmla="*/ 104 h 105"/>
                    <a:gd name="T14" fmla="*/ 14 w 172"/>
                    <a:gd name="T15" fmla="*/ 101 h 105"/>
                    <a:gd name="T16" fmla="*/ 24 w 172"/>
                    <a:gd name="T17" fmla="*/ 74 h 105"/>
                    <a:gd name="T18" fmla="*/ 45 w 172"/>
                    <a:gd name="T19" fmla="*/ 48 h 105"/>
                    <a:gd name="T20" fmla="*/ 86 w 172"/>
                    <a:gd name="T21" fmla="*/ 33 h 105"/>
                    <a:gd name="T22" fmla="*/ 127 w 172"/>
                    <a:gd name="T23" fmla="*/ 48 h 105"/>
                    <a:gd name="T24" fmla="*/ 148 w 172"/>
                    <a:gd name="T25" fmla="*/ 74 h 105"/>
                    <a:gd name="T26" fmla="*/ 159 w 172"/>
                    <a:gd name="T27" fmla="*/ 101 h 105"/>
                    <a:gd name="T28" fmla="*/ 172 w 172"/>
                    <a:gd name="T29" fmla="*/ 104 h 105"/>
                    <a:gd name="T30" fmla="*/ 172 w 172"/>
                    <a:gd name="T31" fmla="*/ 65 h 105"/>
                    <a:gd name="T32" fmla="*/ 163 w 172"/>
                    <a:gd name="T33" fmla="*/ 36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2" h="105">
                      <a:moveTo>
                        <a:pt x="163" y="36"/>
                      </a:moveTo>
                      <a:cubicBezTo>
                        <a:pt x="157" y="23"/>
                        <a:pt x="109" y="6"/>
                        <a:pt x="101" y="3"/>
                      </a:cubicBezTo>
                      <a:cubicBezTo>
                        <a:pt x="92" y="0"/>
                        <a:pt x="86" y="11"/>
                        <a:pt x="86" y="11"/>
                      </a:cubicBezTo>
                      <a:cubicBezTo>
                        <a:pt x="86" y="11"/>
                        <a:pt x="80" y="0"/>
                        <a:pt x="71" y="3"/>
                      </a:cubicBezTo>
                      <a:cubicBezTo>
                        <a:pt x="63" y="6"/>
                        <a:pt x="15" y="23"/>
                        <a:pt x="9" y="36"/>
                      </a:cubicBezTo>
                      <a:cubicBezTo>
                        <a:pt x="3" y="48"/>
                        <a:pt x="0" y="57"/>
                        <a:pt x="0" y="65"/>
                      </a:cubicBezTo>
                      <a:cubicBezTo>
                        <a:pt x="0" y="74"/>
                        <a:pt x="0" y="104"/>
                        <a:pt x="0" y="104"/>
                      </a:cubicBezTo>
                      <a:cubicBezTo>
                        <a:pt x="0" y="104"/>
                        <a:pt x="9" y="105"/>
                        <a:pt x="14" y="101"/>
                      </a:cubicBezTo>
                      <a:cubicBezTo>
                        <a:pt x="19" y="98"/>
                        <a:pt x="24" y="87"/>
                        <a:pt x="24" y="74"/>
                      </a:cubicBezTo>
                      <a:cubicBezTo>
                        <a:pt x="24" y="61"/>
                        <a:pt x="34" y="50"/>
                        <a:pt x="45" y="48"/>
                      </a:cubicBezTo>
                      <a:cubicBezTo>
                        <a:pt x="58" y="46"/>
                        <a:pt x="86" y="41"/>
                        <a:pt x="86" y="33"/>
                      </a:cubicBezTo>
                      <a:cubicBezTo>
                        <a:pt x="86" y="41"/>
                        <a:pt x="117" y="46"/>
                        <a:pt x="127" y="48"/>
                      </a:cubicBezTo>
                      <a:cubicBezTo>
                        <a:pt x="139" y="50"/>
                        <a:pt x="148" y="61"/>
                        <a:pt x="148" y="74"/>
                      </a:cubicBezTo>
                      <a:cubicBezTo>
                        <a:pt x="148" y="87"/>
                        <a:pt x="154" y="98"/>
                        <a:pt x="159" y="101"/>
                      </a:cubicBezTo>
                      <a:cubicBezTo>
                        <a:pt x="164" y="105"/>
                        <a:pt x="172" y="104"/>
                        <a:pt x="172" y="104"/>
                      </a:cubicBezTo>
                      <a:cubicBezTo>
                        <a:pt x="172" y="104"/>
                        <a:pt x="172" y="74"/>
                        <a:pt x="172" y="65"/>
                      </a:cubicBezTo>
                      <a:cubicBezTo>
                        <a:pt x="172" y="57"/>
                        <a:pt x="169" y="48"/>
                        <a:pt x="163" y="36"/>
                      </a:cubicBezTo>
                      <a:close/>
                    </a:path>
                  </a:pathLst>
                </a:custGeom>
                <a:solidFill>
                  <a:srgbClr val="6053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3" name="Freeform 74"/>
              <p:cNvSpPr>
                <a:spLocks/>
              </p:cNvSpPr>
              <p:nvPr/>
            </p:nvSpPr>
            <p:spPr bwMode="auto">
              <a:xfrm>
                <a:off x="2548790" y="2485233"/>
                <a:ext cx="233363" cy="561975"/>
              </a:xfrm>
              <a:custGeom>
                <a:avLst/>
                <a:gdLst>
                  <a:gd name="T0" fmla="*/ 111 w 147"/>
                  <a:gd name="T1" fmla="*/ 0 h 354"/>
                  <a:gd name="T2" fmla="*/ 111 w 147"/>
                  <a:gd name="T3" fmla="*/ 39 h 354"/>
                  <a:gd name="T4" fmla="*/ 147 w 147"/>
                  <a:gd name="T5" fmla="*/ 354 h 354"/>
                  <a:gd name="T6" fmla="*/ 84 w 147"/>
                  <a:gd name="T7" fmla="*/ 354 h 354"/>
                  <a:gd name="T8" fmla="*/ 15 w 147"/>
                  <a:gd name="T9" fmla="*/ 214 h 354"/>
                  <a:gd name="T10" fmla="*/ 81 w 147"/>
                  <a:gd name="T11" fmla="*/ 169 h 354"/>
                  <a:gd name="T12" fmla="*/ 0 w 147"/>
                  <a:gd name="T13" fmla="*/ 132 h 354"/>
                  <a:gd name="T14" fmla="*/ 75 w 147"/>
                  <a:gd name="T15" fmla="*/ 16 h 354"/>
                  <a:gd name="T16" fmla="*/ 111 w 147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354">
                    <a:moveTo>
                      <a:pt x="111" y="0"/>
                    </a:moveTo>
                    <a:lnTo>
                      <a:pt x="111" y="39"/>
                    </a:lnTo>
                    <a:lnTo>
                      <a:pt x="147" y="354"/>
                    </a:lnTo>
                    <a:lnTo>
                      <a:pt x="84" y="354"/>
                    </a:lnTo>
                    <a:lnTo>
                      <a:pt x="15" y="214"/>
                    </a:lnTo>
                    <a:lnTo>
                      <a:pt x="81" y="169"/>
                    </a:lnTo>
                    <a:lnTo>
                      <a:pt x="0" y="132"/>
                    </a:lnTo>
                    <a:lnTo>
                      <a:pt x="75" y="16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639220" y="2590802"/>
              <a:ext cx="709612" cy="769937"/>
              <a:chOff x="2668588" y="2424907"/>
              <a:chExt cx="709612" cy="769937"/>
            </a:xfrm>
          </p:grpSpPr>
          <p:sp>
            <p:nvSpPr>
              <p:cNvPr id="177" name="Freeform 100"/>
              <p:cNvSpPr>
                <a:spLocks/>
              </p:cNvSpPr>
              <p:nvPr/>
            </p:nvSpPr>
            <p:spPr bwMode="auto">
              <a:xfrm>
                <a:off x="3257550" y="2820194"/>
                <a:ext cx="120650" cy="177800"/>
              </a:xfrm>
              <a:custGeom>
                <a:avLst/>
                <a:gdLst>
                  <a:gd name="T0" fmla="*/ 57 w 75"/>
                  <a:gd name="T1" fmla="*/ 7 h 111"/>
                  <a:gd name="T2" fmla="*/ 11 w 75"/>
                  <a:gd name="T3" fmla="*/ 43 h 111"/>
                  <a:gd name="T4" fmla="*/ 18 w 75"/>
                  <a:gd name="T5" fmla="*/ 104 h 111"/>
                  <a:gd name="T6" fmla="*/ 64 w 75"/>
                  <a:gd name="T7" fmla="*/ 68 h 111"/>
                  <a:gd name="T8" fmla="*/ 57 w 75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57" y="7"/>
                    </a:moveTo>
                    <a:cubicBezTo>
                      <a:pt x="43" y="0"/>
                      <a:pt x="22" y="17"/>
                      <a:pt x="11" y="43"/>
                    </a:cubicBezTo>
                    <a:cubicBezTo>
                      <a:pt x="0" y="70"/>
                      <a:pt x="3" y="97"/>
                      <a:pt x="18" y="104"/>
                    </a:cubicBezTo>
                    <a:cubicBezTo>
                      <a:pt x="33" y="111"/>
                      <a:pt x="53" y="94"/>
                      <a:pt x="64" y="68"/>
                    </a:cubicBezTo>
                    <a:cubicBezTo>
                      <a:pt x="75" y="41"/>
                      <a:pt x="72" y="14"/>
                      <a:pt x="57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101"/>
              <p:cNvSpPr>
                <a:spLocks/>
              </p:cNvSpPr>
              <p:nvPr/>
            </p:nvSpPr>
            <p:spPr bwMode="auto">
              <a:xfrm>
                <a:off x="2695575" y="2820194"/>
                <a:ext cx="122238" cy="177800"/>
              </a:xfrm>
              <a:custGeom>
                <a:avLst/>
                <a:gdLst>
                  <a:gd name="T0" fmla="*/ 18 w 76"/>
                  <a:gd name="T1" fmla="*/ 7 h 111"/>
                  <a:gd name="T2" fmla="*/ 65 w 76"/>
                  <a:gd name="T3" fmla="*/ 43 h 111"/>
                  <a:gd name="T4" fmla="*/ 58 w 76"/>
                  <a:gd name="T5" fmla="*/ 104 h 111"/>
                  <a:gd name="T6" fmla="*/ 11 w 76"/>
                  <a:gd name="T7" fmla="*/ 68 h 111"/>
                  <a:gd name="T8" fmla="*/ 18 w 76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1">
                    <a:moveTo>
                      <a:pt x="18" y="7"/>
                    </a:moveTo>
                    <a:cubicBezTo>
                      <a:pt x="33" y="0"/>
                      <a:pt x="54" y="17"/>
                      <a:pt x="65" y="43"/>
                    </a:cubicBezTo>
                    <a:cubicBezTo>
                      <a:pt x="76" y="70"/>
                      <a:pt x="72" y="97"/>
                      <a:pt x="58" y="104"/>
                    </a:cubicBezTo>
                    <a:cubicBezTo>
                      <a:pt x="43" y="111"/>
                      <a:pt x="22" y="94"/>
                      <a:pt x="11" y="68"/>
                    </a:cubicBezTo>
                    <a:cubicBezTo>
                      <a:pt x="0" y="41"/>
                      <a:pt x="3" y="14"/>
                      <a:pt x="18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102"/>
              <p:cNvSpPr>
                <a:spLocks/>
              </p:cNvSpPr>
              <p:nvPr/>
            </p:nvSpPr>
            <p:spPr bwMode="auto">
              <a:xfrm>
                <a:off x="2919413" y="3112294"/>
                <a:ext cx="234950" cy="82550"/>
              </a:xfrm>
              <a:custGeom>
                <a:avLst/>
                <a:gdLst>
                  <a:gd name="T0" fmla="*/ 147 w 147"/>
                  <a:gd name="T1" fmla="*/ 0 h 51"/>
                  <a:gd name="T2" fmla="*/ 0 w 147"/>
                  <a:gd name="T3" fmla="*/ 0 h 51"/>
                  <a:gd name="T4" fmla="*/ 0 w 147"/>
                  <a:gd name="T5" fmla="*/ 5 h 51"/>
                  <a:gd name="T6" fmla="*/ 73 w 147"/>
                  <a:gd name="T7" fmla="*/ 51 h 51"/>
                  <a:gd name="T8" fmla="*/ 147 w 147"/>
                  <a:gd name="T9" fmla="*/ 4 h 51"/>
                  <a:gd name="T10" fmla="*/ 147 w 147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51">
                    <a:moveTo>
                      <a:pt x="1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46" y="51"/>
                      <a:pt x="73" y="51"/>
                    </a:cubicBezTo>
                    <a:cubicBezTo>
                      <a:pt x="100" y="51"/>
                      <a:pt x="147" y="4"/>
                      <a:pt x="147" y="4"/>
                    </a:cubicBezTo>
                    <a:cubicBezTo>
                      <a:pt x="147" y="0"/>
                      <a:pt x="147" y="0"/>
                      <a:pt x="147" y="0"/>
                    </a:cubicBezTo>
                  </a:path>
                </a:pathLst>
              </a:custGeom>
              <a:solidFill>
                <a:srgbClr val="C5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103"/>
              <p:cNvSpPr>
                <a:spLocks/>
              </p:cNvSpPr>
              <p:nvPr/>
            </p:nvSpPr>
            <p:spPr bwMode="auto">
              <a:xfrm>
                <a:off x="2711450" y="2445544"/>
                <a:ext cx="652463" cy="723900"/>
              </a:xfrm>
              <a:custGeom>
                <a:avLst/>
                <a:gdLst>
                  <a:gd name="T0" fmla="*/ 203 w 406"/>
                  <a:gd name="T1" fmla="*/ 450 h 450"/>
                  <a:gd name="T2" fmla="*/ 30 w 406"/>
                  <a:gd name="T3" fmla="*/ 266 h 450"/>
                  <a:gd name="T4" fmla="*/ 203 w 406"/>
                  <a:gd name="T5" fmla="*/ 0 h 450"/>
                  <a:gd name="T6" fmla="*/ 375 w 406"/>
                  <a:gd name="T7" fmla="*/ 266 h 450"/>
                  <a:gd name="T8" fmla="*/ 203 w 406"/>
                  <a:gd name="T9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450">
                    <a:moveTo>
                      <a:pt x="203" y="450"/>
                    </a:moveTo>
                    <a:cubicBezTo>
                      <a:pt x="157" y="450"/>
                      <a:pt x="60" y="374"/>
                      <a:pt x="30" y="266"/>
                    </a:cubicBezTo>
                    <a:cubicBezTo>
                      <a:pt x="0" y="157"/>
                      <a:pt x="57" y="0"/>
                      <a:pt x="203" y="0"/>
                    </a:cubicBezTo>
                    <a:cubicBezTo>
                      <a:pt x="349" y="0"/>
                      <a:pt x="406" y="157"/>
                      <a:pt x="375" y="266"/>
                    </a:cubicBezTo>
                    <a:cubicBezTo>
                      <a:pt x="346" y="374"/>
                      <a:pt x="249" y="450"/>
                      <a:pt x="203" y="450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104"/>
              <p:cNvSpPr>
                <a:spLocks/>
              </p:cNvSpPr>
              <p:nvPr/>
            </p:nvSpPr>
            <p:spPr bwMode="auto">
              <a:xfrm>
                <a:off x="2668588" y="2424907"/>
                <a:ext cx="690563" cy="498475"/>
              </a:xfrm>
              <a:custGeom>
                <a:avLst/>
                <a:gdLst>
                  <a:gd name="T0" fmla="*/ 259 w 430"/>
                  <a:gd name="T1" fmla="*/ 148 h 310"/>
                  <a:gd name="T2" fmla="*/ 357 w 430"/>
                  <a:gd name="T3" fmla="*/ 226 h 310"/>
                  <a:gd name="T4" fmla="*/ 387 w 430"/>
                  <a:gd name="T5" fmla="*/ 301 h 310"/>
                  <a:gd name="T6" fmla="*/ 411 w 430"/>
                  <a:gd name="T7" fmla="*/ 145 h 310"/>
                  <a:gd name="T8" fmla="*/ 257 w 430"/>
                  <a:gd name="T9" fmla="*/ 4 h 310"/>
                  <a:gd name="T10" fmla="*/ 104 w 430"/>
                  <a:gd name="T11" fmla="*/ 47 h 310"/>
                  <a:gd name="T12" fmla="*/ 63 w 430"/>
                  <a:gd name="T13" fmla="*/ 310 h 310"/>
                  <a:gd name="T14" fmla="*/ 148 w 430"/>
                  <a:gd name="T15" fmla="*/ 105 h 310"/>
                  <a:gd name="T16" fmla="*/ 259 w 430"/>
                  <a:gd name="T17" fmla="*/ 14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310">
                    <a:moveTo>
                      <a:pt x="259" y="148"/>
                    </a:moveTo>
                    <a:cubicBezTo>
                      <a:pt x="295" y="223"/>
                      <a:pt x="310" y="246"/>
                      <a:pt x="357" y="226"/>
                    </a:cubicBezTo>
                    <a:cubicBezTo>
                      <a:pt x="405" y="206"/>
                      <a:pt x="396" y="262"/>
                      <a:pt x="387" y="301"/>
                    </a:cubicBezTo>
                    <a:cubicBezTo>
                      <a:pt x="430" y="248"/>
                      <a:pt x="425" y="197"/>
                      <a:pt x="411" y="145"/>
                    </a:cubicBezTo>
                    <a:cubicBezTo>
                      <a:pt x="397" y="88"/>
                      <a:pt x="325" y="2"/>
                      <a:pt x="257" y="4"/>
                    </a:cubicBezTo>
                    <a:cubicBezTo>
                      <a:pt x="220" y="0"/>
                      <a:pt x="164" y="5"/>
                      <a:pt x="104" y="47"/>
                    </a:cubicBezTo>
                    <a:cubicBezTo>
                      <a:pt x="0" y="122"/>
                      <a:pt x="35" y="290"/>
                      <a:pt x="63" y="310"/>
                    </a:cubicBezTo>
                    <a:cubicBezTo>
                      <a:pt x="36" y="155"/>
                      <a:pt x="102" y="186"/>
                      <a:pt x="148" y="105"/>
                    </a:cubicBezTo>
                    <a:cubicBezTo>
                      <a:pt x="163" y="69"/>
                      <a:pt x="221" y="67"/>
                      <a:pt x="259" y="148"/>
                    </a:cubicBezTo>
                    <a:close/>
                  </a:path>
                </a:pathLst>
              </a:custGeom>
              <a:solidFill>
                <a:srgbClr val="BF97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3" name="Freeform 105"/>
            <p:cNvSpPr>
              <a:spLocks/>
            </p:cNvSpPr>
            <p:nvPr/>
          </p:nvSpPr>
          <p:spPr bwMode="auto">
            <a:xfrm>
              <a:off x="2712245" y="3384552"/>
              <a:ext cx="234950" cy="433388"/>
            </a:xfrm>
            <a:custGeom>
              <a:avLst/>
              <a:gdLst>
                <a:gd name="T0" fmla="*/ 148 w 148"/>
                <a:gd name="T1" fmla="*/ 272 h 273"/>
                <a:gd name="T2" fmla="*/ 84 w 148"/>
                <a:gd name="T3" fmla="*/ 272 h 273"/>
                <a:gd name="T4" fmla="*/ 80 w 148"/>
                <a:gd name="T5" fmla="*/ 273 h 273"/>
                <a:gd name="T6" fmla="*/ 16 w 148"/>
                <a:gd name="T7" fmla="*/ 213 h 273"/>
                <a:gd name="T8" fmla="*/ 81 w 148"/>
                <a:gd name="T9" fmla="*/ 169 h 273"/>
                <a:gd name="T10" fmla="*/ 0 w 148"/>
                <a:gd name="T11" fmla="*/ 131 h 273"/>
                <a:gd name="T12" fmla="*/ 54 w 148"/>
                <a:gd name="T13" fmla="*/ 48 h 273"/>
                <a:gd name="T14" fmla="*/ 75 w 148"/>
                <a:gd name="T15" fmla="*/ 16 h 273"/>
                <a:gd name="T16" fmla="*/ 111 w 148"/>
                <a:gd name="T17" fmla="*/ 0 h 273"/>
                <a:gd name="T18" fmla="*/ 111 w 148"/>
                <a:gd name="T19" fmla="*/ 38 h 273"/>
                <a:gd name="T20" fmla="*/ 147 w 148"/>
                <a:gd name="T21" fmla="*/ 273 h 273"/>
                <a:gd name="T22" fmla="*/ 148 w 148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73">
                  <a:moveTo>
                    <a:pt x="148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6" y="213"/>
                  </a:lnTo>
                  <a:lnTo>
                    <a:pt x="81" y="169"/>
                  </a:lnTo>
                  <a:lnTo>
                    <a:pt x="0" y="131"/>
                  </a:lnTo>
                  <a:lnTo>
                    <a:pt x="54" y="48"/>
                  </a:lnTo>
                  <a:lnTo>
                    <a:pt x="75" y="16"/>
                  </a:lnTo>
                  <a:lnTo>
                    <a:pt x="111" y="0"/>
                  </a:lnTo>
                  <a:lnTo>
                    <a:pt x="111" y="38"/>
                  </a:lnTo>
                  <a:lnTo>
                    <a:pt x="147" y="273"/>
                  </a:lnTo>
                  <a:lnTo>
                    <a:pt x="148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06"/>
            <p:cNvSpPr>
              <a:spLocks/>
            </p:cNvSpPr>
            <p:nvPr/>
          </p:nvSpPr>
          <p:spPr bwMode="auto">
            <a:xfrm>
              <a:off x="3067845" y="3381377"/>
              <a:ext cx="231775" cy="436563"/>
            </a:xfrm>
            <a:custGeom>
              <a:avLst/>
              <a:gdLst>
                <a:gd name="T0" fmla="*/ 66 w 146"/>
                <a:gd name="T1" fmla="*/ 169 h 275"/>
                <a:gd name="T2" fmla="*/ 132 w 146"/>
                <a:gd name="T3" fmla="*/ 212 h 275"/>
                <a:gd name="T4" fmla="*/ 67 w 146"/>
                <a:gd name="T5" fmla="*/ 275 h 275"/>
                <a:gd name="T6" fmla="*/ 63 w 146"/>
                <a:gd name="T7" fmla="*/ 274 h 275"/>
                <a:gd name="T8" fmla="*/ 0 w 146"/>
                <a:gd name="T9" fmla="*/ 274 h 275"/>
                <a:gd name="T10" fmla="*/ 1 w 146"/>
                <a:gd name="T11" fmla="*/ 275 h 275"/>
                <a:gd name="T12" fmla="*/ 37 w 146"/>
                <a:gd name="T13" fmla="*/ 37 h 275"/>
                <a:gd name="T14" fmla="*/ 37 w 146"/>
                <a:gd name="T15" fmla="*/ 0 h 275"/>
                <a:gd name="T16" fmla="*/ 81 w 146"/>
                <a:gd name="T17" fmla="*/ 19 h 275"/>
                <a:gd name="T18" fmla="*/ 100 w 146"/>
                <a:gd name="T19" fmla="*/ 51 h 275"/>
                <a:gd name="T20" fmla="*/ 146 w 146"/>
                <a:gd name="T21" fmla="*/ 130 h 275"/>
                <a:gd name="T22" fmla="*/ 66 w 146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275">
                  <a:moveTo>
                    <a:pt x="66" y="169"/>
                  </a:moveTo>
                  <a:lnTo>
                    <a:pt x="132" y="212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7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1"/>
                  </a:lnTo>
                  <a:lnTo>
                    <a:pt x="146" y="130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7"/>
            <p:cNvSpPr>
              <a:spLocks/>
            </p:cNvSpPr>
            <p:nvPr/>
          </p:nvSpPr>
          <p:spPr bwMode="auto">
            <a:xfrm>
              <a:off x="5316538" y="1786732"/>
              <a:ext cx="379413" cy="960438"/>
            </a:xfrm>
            <a:custGeom>
              <a:avLst/>
              <a:gdLst>
                <a:gd name="T0" fmla="*/ 85 w 236"/>
                <a:gd name="T1" fmla="*/ 54 h 598"/>
                <a:gd name="T2" fmla="*/ 191 w 236"/>
                <a:gd name="T3" fmla="*/ 103 h 598"/>
                <a:gd name="T4" fmla="*/ 221 w 236"/>
                <a:gd name="T5" fmla="*/ 279 h 598"/>
                <a:gd name="T6" fmla="*/ 113 w 236"/>
                <a:gd name="T7" fmla="*/ 597 h 598"/>
                <a:gd name="T8" fmla="*/ 18 w 236"/>
                <a:gd name="T9" fmla="*/ 271 h 598"/>
                <a:gd name="T10" fmla="*/ 85 w 236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598">
                  <a:moveTo>
                    <a:pt x="85" y="54"/>
                  </a:moveTo>
                  <a:cubicBezTo>
                    <a:pt x="94" y="25"/>
                    <a:pt x="163" y="0"/>
                    <a:pt x="191" y="103"/>
                  </a:cubicBezTo>
                  <a:cubicBezTo>
                    <a:pt x="219" y="206"/>
                    <a:pt x="205" y="243"/>
                    <a:pt x="221" y="279"/>
                  </a:cubicBezTo>
                  <a:cubicBezTo>
                    <a:pt x="236" y="316"/>
                    <a:pt x="200" y="598"/>
                    <a:pt x="113" y="597"/>
                  </a:cubicBezTo>
                  <a:cubicBezTo>
                    <a:pt x="20" y="596"/>
                    <a:pt x="0" y="326"/>
                    <a:pt x="18" y="271"/>
                  </a:cubicBezTo>
                  <a:cubicBezTo>
                    <a:pt x="37" y="217"/>
                    <a:pt x="20" y="54"/>
                    <a:pt x="85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08"/>
            <p:cNvSpPr>
              <a:spLocks/>
            </p:cNvSpPr>
            <p:nvPr/>
          </p:nvSpPr>
          <p:spPr bwMode="auto">
            <a:xfrm>
              <a:off x="5702300" y="1786732"/>
              <a:ext cx="379413" cy="960438"/>
            </a:xfrm>
            <a:custGeom>
              <a:avLst/>
              <a:gdLst>
                <a:gd name="T0" fmla="*/ 151 w 237"/>
                <a:gd name="T1" fmla="*/ 54 h 598"/>
                <a:gd name="T2" fmla="*/ 45 w 237"/>
                <a:gd name="T3" fmla="*/ 103 h 598"/>
                <a:gd name="T4" fmla="*/ 15 w 237"/>
                <a:gd name="T5" fmla="*/ 279 h 598"/>
                <a:gd name="T6" fmla="*/ 123 w 237"/>
                <a:gd name="T7" fmla="*/ 597 h 598"/>
                <a:gd name="T8" fmla="*/ 218 w 237"/>
                <a:gd name="T9" fmla="*/ 271 h 598"/>
                <a:gd name="T10" fmla="*/ 151 w 237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598">
                  <a:moveTo>
                    <a:pt x="151" y="54"/>
                  </a:moveTo>
                  <a:cubicBezTo>
                    <a:pt x="142" y="25"/>
                    <a:pt x="73" y="0"/>
                    <a:pt x="45" y="103"/>
                  </a:cubicBezTo>
                  <a:cubicBezTo>
                    <a:pt x="17" y="206"/>
                    <a:pt x="31" y="243"/>
                    <a:pt x="15" y="279"/>
                  </a:cubicBezTo>
                  <a:cubicBezTo>
                    <a:pt x="0" y="316"/>
                    <a:pt x="37" y="598"/>
                    <a:pt x="123" y="597"/>
                  </a:cubicBezTo>
                  <a:cubicBezTo>
                    <a:pt x="216" y="596"/>
                    <a:pt x="237" y="326"/>
                    <a:pt x="218" y="271"/>
                  </a:cubicBezTo>
                  <a:cubicBezTo>
                    <a:pt x="200" y="217"/>
                    <a:pt x="216" y="54"/>
                    <a:pt x="151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9"/>
            <p:cNvSpPr>
              <a:spLocks/>
            </p:cNvSpPr>
            <p:nvPr/>
          </p:nvSpPr>
          <p:spPr bwMode="auto">
            <a:xfrm>
              <a:off x="5116513" y="2553494"/>
              <a:ext cx="1182688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10"/>
            <p:cNvSpPr>
              <a:spLocks/>
            </p:cNvSpPr>
            <p:nvPr/>
          </p:nvSpPr>
          <p:spPr bwMode="auto">
            <a:xfrm>
              <a:off x="5588000" y="2553494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1"/>
            <p:cNvSpPr>
              <a:spLocks/>
            </p:cNvSpPr>
            <p:nvPr/>
          </p:nvSpPr>
          <p:spPr bwMode="auto">
            <a:xfrm>
              <a:off x="5589588" y="2155032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12"/>
            <p:cNvSpPr>
              <a:spLocks/>
            </p:cNvSpPr>
            <p:nvPr/>
          </p:nvSpPr>
          <p:spPr bwMode="auto">
            <a:xfrm>
              <a:off x="5927725" y="2164557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13"/>
            <p:cNvSpPr>
              <a:spLocks/>
            </p:cNvSpPr>
            <p:nvPr/>
          </p:nvSpPr>
          <p:spPr bwMode="auto">
            <a:xfrm>
              <a:off x="5365750" y="2164557"/>
              <a:ext cx="122238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14"/>
            <p:cNvSpPr>
              <a:spLocks/>
            </p:cNvSpPr>
            <p:nvPr/>
          </p:nvSpPr>
          <p:spPr bwMode="auto">
            <a:xfrm>
              <a:off x="5589588" y="2458244"/>
              <a:ext cx="234950" cy="80963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5B0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15"/>
            <p:cNvSpPr>
              <a:spLocks/>
            </p:cNvSpPr>
            <p:nvPr/>
          </p:nvSpPr>
          <p:spPr bwMode="auto">
            <a:xfrm>
              <a:off x="5381625" y="1791494"/>
              <a:ext cx="652463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6"/>
            <p:cNvSpPr>
              <a:spLocks/>
            </p:cNvSpPr>
            <p:nvPr/>
          </p:nvSpPr>
          <p:spPr bwMode="auto">
            <a:xfrm>
              <a:off x="5368925" y="1774032"/>
              <a:ext cx="657225" cy="493713"/>
            </a:xfrm>
            <a:custGeom>
              <a:avLst/>
              <a:gdLst>
                <a:gd name="T0" fmla="*/ 392 w 409"/>
                <a:gd name="T1" fmla="*/ 143 h 308"/>
                <a:gd name="T2" fmla="*/ 238 w 409"/>
                <a:gd name="T3" fmla="*/ 2 h 308"/>
                <a:gd name="T4" fmla="*/ 204 w 409"/>
                <a:gd name="T5" fmla="*/ 1 h 308"/>
                <a:gd name="T6" fmla="*/ 171 w 409"/>
                <a:gd name="T7" fmla="*/ 2 h 308"/>
                <a:gd name="T8" fmla="*/ 16 w 409"/>
                <a:gd name="T9" fmla="*/ 143 h 308"/>
                <a:gd name="T10" fmla="*/ 28 w 409"/>
                <a:gd name="T11" fmla="*/ 280 h 308"/>
                <a:gd name="T12" fmla="*/ 44 w 409"/>
                <a:gd name="T13" fmla="*/ 308 h 308"/>
                <a:gd name="T14" fmla="*/ 39 w 409"/>
                <a:gd name="T15" fmla="*/ 227 h 308"/>
                <a:gd name="T16" fmla="*/ 71 w 409"/>
                <a:gd name="T17" fmla="*/ 224 h 308"/>
                <a:gd name="T18" fmla="*/ 168 w 409"/>
                <a:gd name="T19" fmla="*/ 146 h 308"/>
                <a:gd name="T20" fmla="*/ 204 w 409"/>
                <a:gd name="T21" fmla="*/ 96 h 308"/>
                <a:gd name="T22" fmla="*/ 240 w 409"/>
                <a:gd name="T23" fmla="*/ 146 h 308"/>
                <a:gd name="T24" fmla="*/ 338 w 409"/>
                <a:gd name="T25" fmla="*/ 224 h 308"/>
                <a:gd name="T26" fmla="*/ 370 w 409"/>
                <a:gd name="T27" fmla="*/ 227 h 308"/>
                <a:gd name="T28" fmla="*/ 365 w 409"/>
                <a:gd name="T29" fmla="*/ 308 h 308"/>
                <a:gd name="T30" fmla="*/ 381 w 409"/>
                <a:gd name="T31" fmla="*/ 280 h 308"/>
                <a:gd name="T32" fmla="*/ 392 w 409"/>
                <a:gd name="T33" fmla="*/ 14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9" h="308">
                  <a:moveTo>
                    <a:pt x="392" y="143"/>
                  </a:moveTo>
                  <a:cubicBezTo>
                    <a:pt x="378" y="86"/>
                    <a:pt x="306" y="0"/>
                    <a:pt x="238" y="2"/>
                  </a:cubicBezTo>
                  <a:cubicBezTo>
                    <a:pt x="228" y="1"/>
                    <a:pt x="217" y="0"/>
                    <a:pt x="204" y="1"/>
                  </a:cubicBezTo>
                  <a:cubicBezTo>
                    <a:pt x="192" y="0"/>
                    <a:pt x="181" y="1"/>
                    <a:pt x="171" y="2"/>
                  </a:cubicBezTo>
                  <a:cubicBezTo>
                    <a:pt x="103" y="0"/>
                    <a:pt x="31" y="86"/>
                    <a:pt x="16" y="143"/>
                  </a:cubicBezTo>
                  <a:cubicBezTo>
                    <a:pt x="5" y="189"/>
                    <a:pt x="0" y="234"/>
                    <a:pt x="28" y="280"/>
                  </a:cubicBezTo>
                  <a:cubicBezTo>
                    <a:pt x="32" y="294"/>
                    <a:pt x="38" y="304"/>
                    <a:pt x="44" y="308"/>
                  </a:cubicBezTo>
                  <a:cubicBezTo>
                    <a:pt x="38" y="273"/>
                    <a:pt x="37" y="247"/>
                    <a:pt x="39" y="227"/>
                  </a:cubicBezTo>
                  <a:cubicBezTo>
                    <a:pt x="44" y="219"/>
                    <a:pt x="54" y="217"/>
                    <a:pt x="71" y="224"/>
                  </a:cubicBezTo>
                  <a:cubicBezTo>
                    <a:pt x="118" y="244"/>
                    <a:pt x="133" y="221"/>
                    <a:pt x="168" y="146"/>
                  </a:cubicBezTo>
                  <a:cubicBezTo>
                    <a:pt x="179" y="123"/>
                    <a:pt x="188" y="96"/>
                    <a:pt x="204" y="96"/>
                  </a:cubicBezTo>
                  <a:cubicBezTo>
                    <a:pt x="221" y="96"/>
                    <a:pt x="230" y="123"/>
                    <a:pt x="240" y="146"/>
                  </a:cubicBezTo>
                  <a:cubicBezTo>
                    <a:pt x="276" y="221"/>
                    <a:pt x="291" y="244"/>
                    <a:pt x="338" y="224"/>
                  </a:cubicBezTo>
                  <a:cubicBezTo>
                    <a:pt x="355" y="217"/>
                    <a:pt x="365" y="219"/>
                    <a:pt x="370" y="227"/>
                  </a:cubicBezTo>
                  <a:cubicBezTo>
                    <a:pt x="372" y="247"/>
                    <a:pt x="371" y="273"/>
                    <a:pt x="365" y="308"/>
                  </a:cubicBezTo>
                  <a:cubicBezTo>
                    <a:pt x="371" y="304"/>
                    <a:pt x="376" y="294"/>
                    <a:pt x="381" y="280"/>
                  </a:cubicBezTo>
                  <a:cubicBezTo>
                    <a:pt x="409" y="234"/>
                    <a:pt x="404" y="189"/>
                    <a:pt x="392" y="143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7"/>
            <p:cNvSpPr>
              <a:spLocks/>
            </p:cNvSpPr>
            <p:nvPr/>
          </p:nvSpPr>
          <p:spPr bwMode="auto">
            <a:xfrm>
              <a:off x="5413375" y="2563019"/>
              <a:ext cx="233363" cy="433388"/>
            </a:xfrm>
            <a:custGeom>
              <a:avLst/>
              <a:gdLst>
                <a:gd name="T0" fmla="*/ 147 w 147"/>
                <a:gd name="T1" fmla="*/ 272 h 273"/>
                <a:gd name="T2" fmla="*/ 84 w 147"/>
                <a:gd name="T3" fmla="*/ 272 h 273"/>
                <a:gd name="T4" fmla="*/ 80 w 147"/>
                <a:gd name="T5" fmla="*/ 273 h 273"/>
                <a:gd name="T6" fmla="*/ 15 w 147"/>
                <a:gd name="T7" fmla="*/ 214 h 273"/>
                <a:gd name="T8" fmla="*/ 81 w 147"/>
                <a:gd name="T9" fmla="*/ 169 h 273"/>
                <a:gd name="T10" fmla="*/ 0 w 147"/>
                <a:gd name="T11" fmla="*/ 132 h 273"/>
                <a:gd name="T12" fmla="*/ 53 w 147"/>
                <a:gd name="T13" fmla="*/ 49 h 273"/>
                <a:gd name="T14" fmla="*/ 74 w 147"/>
                <a:gd name="T15" fmla="*/ 16 h 273"/>
                <a:gd name="T16" fmla="*/ 110 w 147"/>
                <a:gd name="T17" fmla="*/ 0 h 273"/>
                <a:gd name="T18" fmla="*/ 110 w 147"/>
                <a:gd name="T19" fmla="*/ 39 h 273"/>
                <a:gd name="T20" fmla="*/ 146 w 147"/>
                <a:gd name="T21" fmla="*/ 273 h 273"/>
                <a:gd name="T22" fmla="*/ 147 w 147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3">
                  <a:moveTo>
                    <a:pt x="147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5" y="214"/>
                  </a:lnTo>
                  <a:lnTo>
                    <a:pt x="81" y="169"/>
                  </a:lnTo>
                  <a:lnTo>
                    <a:pt x="0" y="132"/>
                  </a:lnTo>
                  <a:lnTo>
                    <a:pt x="53" y="49"/>
                  </a:lnTo>
                  <a:lnTo>
                    <a:pt x="74" y="16"/>
                  </a:lnTo>
                  <a:lnTo>
                    <a:pt x="110" y="0"/>
                  </a:lnTo>
                  <a:lnTo>
                    <a:pt x="110" y="39"/>
                  </a:lnTo>
                  <a:lnTo>
                    <a:pt x="146" y="273"/>
                  </a:lnTo>
                  <a:lnTo>
                    <a:pt x="147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8"/>
            <p:cNvSpPr>
              <a:spLocks/>
            </p:cNvSpPr>
            <p:nvPr/>
          </p:nvSpPr>
          <p:spPr bwMode="auto">
            <a:xfrm>
              <a:off x="5767388" y="2559844"/>
              <a:ext cx="233363" cy="436563"/>
            </a:xfrm>
            <a:custGeom>
              <a:avLst/>
              <a:gdLst>
                <a:gd name="T0" fmla="*/ 66 w 147"/>
                <a:gd name="T1" fmla="*/ 169 h 275"/>
                <a:gd name="T2" fmla="*/ 133 w 147"/>
                <a:gd name="T3" fmla="*/ 213 h 275"/>
                <a:gd name="T4" fmla="*/ 67 w 147"/>
                <a:gd name="T5" fmla="*/ 275 h 275"/>
                <a:gd name="T6" fmla="*/ 63 w 147"/>
                <a:gd name="T7" fmla="*/ 274 h 275"/>
                <a:gd name="T8" fmla="*/ 0 w 147"/>
                <a:gd name="T9" fmla="*/ 274 h 275"/>
                <a:gd name="T10" fmla="*/ 1 w 147"/>
                <a:gd name="T11" fmla="*/ 275 h 275"/>
                <a:gd name="T12" fmla="*/ 37 w 147"/>
                <a:gd name="T13" fmla="*/ 38 h 275"/>
                <a:gd name="T14" fmla="*/ 37 w 147"/>
                <a:gd name="T15" fmla="*/ 0 h 275"/>
                <a:gd name="T16" fmla="*/ 81 w 147"/>
                <a:gd name="T17" fmla="*/ 19 h 275"/>
                <a:gd name="T18" fmla="*/ 100 w 147"/>
                <a:gd name="T19" fmla="*/ 52 h 275"/>
                <a:gd name="T20" fmla="*/ 147 w 147"/>
                <a:gd name="T21" fmla="*/ 131 h 275"/>
                <a:gd name="T22" fmla="*/ 66 w 147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5">
                  <a:moveTo>
                    <a:pt x="66" y="169"/>
                  </a:moveTo>
                  <a:lnTo>
                    <a:pt x="133" y="213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8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2"/>
                  </a:lnTo>
                  <a:lnTo>
                    <a:pt x="147" y="131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9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20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21"/>
            <p:cNvSpPr>
              <a:spLocks/>
            </p:cNvSpPr>
            <p:nvPr/>
          </p:nvSpPr>
          <p:spPr bwMode="auto">
            <a:xfrm>
              <a:off x="6110288" y="26804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22"/>
            <p:cNvSpPr>
              <a:spLocks/>
            </p:cNvSpPr>
            <p:nvPr/>
          </p:nvSpPr>
          <p:spPr bwMode="auto">
            <a:xfrm>
              <a:off x="5934075" y="264556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23"/>
            <p:cNvSpPr>
              <a:spLocks/>
            </p:cNvSpPr>
            <p:nvPr/>
          </p:nvSpPr>
          <p:spPr bwMode="auto">
            <a:xfrm>
              <a:off x="6442075" y="264556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24"/>
            <p:cNvSpPr>
              <a:spLocks/>
            </p:cNvSpPr>
            <p:nvPr/>
          </p:nvSpPr>
          <p:spPr bwMode="auto">
            <a:xfrm>
              <a:off x="6186488" y="321706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25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26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27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28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29"/>
            <p:cNvSpPr>
              <a:spLocks/>
            </p:cNvSpPr>
            <p:nvPr/>
          </p:nvSpPr>
          <p:spPr bwMode="auto">
            <a:xfrm>
              <a:off x="6110288" y="2993232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8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30"/>
            <p:cNvSpPr>
              <a:spLocks/>
            </p:cNvSpPr>
            <p:nvPr/>
          </p:nvSpPr>
          <p:spPr bwMode="auto">
            <a:xfrm>
              <a:off x="5834063" y="2296319"/>
              <a:ext cx="822325" cy="760413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31"/>
            <p:cNvSpPr>
              <a:spLocks noEditPoints="1"/>
            </p:cNvSpPr>
            <p:nvPr/>
          </p:nvSpPr>
          <p:spPr bwMode="auto">
            <a:xfrm>
              <a:off x="5916613" y="2201069"/>
              <a:ext cx="625475" cy="582613"/>
            </a:xfrm>
            <a:custGeom>
              <a:avLst/>
              <a:gdLst>
                <a:gd name="T0" fmla="*/ 93 w 390"/>
                <a:gd name="T1" fmla="*/ 68 h 363"/>
                <a:gd name="T2" fmla="*/ 390 w 390"/>
                <a:gd name="T3" fmla="*/ 66 h 363"/>
                <a:gd name="T4" fmla="*/ 374 w 390"/>
                <a:gd name="T5" fmla="*/ 357 h 363"/>
                <a:gd name="T6" fmla="*/ 374 w 390"/>
                <a:gd name="T7" fmla="*/ 357 h 363"/>
                <a:gd name="T8" fmla="*/ 374 w 390"/>
                <a:gd name="T9" fmla="*/ 360 h 363"/>
                <a:gd name="T10" fmla="*/ 372 w 390"/>
                <a:gd name="T11" fmla="*/ 363 h 363"/>
                <a:gd name="T12" fmla="*/ 367 w 390"/>
                <a:gd name="T13" fmla="*/ 362 h 363"/>
                <a:gd name="T14" fmla="*/ 366 w 390"/>
                <a:gd name="T15" fmla="*/ 361 h 363"/>
                <a:gd name="T16" fmla="*/ 366 w 390"/>
                <a:gd name="T17" fmla="*/ 339 h 363"/>
                <a:gd name="T18" fmla="*/ 371 w 390"/>
                <a:gd name="T19" fmla="*/ 307 h 363"/>
                <a:gd name="T20" fmla="*/ 327 w 390"/>
                <a:gd name="T21" fmla="*/ 183 h 363"/>
                <a:gd name="T22" fmla="*/ 318 w 390"/>
                <a:gd name="T23" fmla="*/ 171 h 363"/>
                <a:gd name="T24" fmla="*/ 307 w 390"/>
                <a:gd name="T25" fmla="*/ 158 h 363"/>
                <a:gd name="T26" fmla="*/ 301 w 390"/>
                <a:gd name="T27" fmla="*/ 154 h 363"/>
                <a:gd name="T28" fmla="*/ 212 w 390"/>
                <a:gd name="T29" fmla="*/ 168 h 363"/>
                <a:gd name="T30" fmla="*/ 129 w 390"/>
                <a:gd name="T31" fmla="*/ 186 h 363"/>
                <a:gd name="T32" fmla="*/ 93 w 390"/>
                <a:gd name="T33" fmla="*/ 176 h 363"/>
                <a:gd name="T34" fmla="*/ 45 w 390"/>
                <a:gd name="T35" fmla="*/ 315 h 363"/>
                <a:gd name="T36" fmla="*/ 48 w 390"/>
                <a:gd name="T37" fmla="*/ 339 h 363"/>
                <a:gd name="T38" fmla="*/ 48 w 390"/>
                <a:gd name="T39" fmla="*/ 361 h 363"/>
                <a:gd name="T40" fmla="*/ 48 w 390"/>
                <a:gd name="T41" fmla="*/ 362 h 363"/>
                <a:gd name="T42" fmla="*/ 43 w 390"/>
                <a:gd name="T43" fmla="*/ 363 h 363"/>
                <a:gd name="T44" fmla="*/ 41 w 390"/>
                <a:gd name="T45" fmla="*/ 360 h 363"/>
                <a:gd name="T46" fmla="*/ 40 w 390"/>
                <a:gd name="T47" fmla="*/ 351 h 363"/>
                <a:gd name="T48" fmla="*/ 38 w 390"/>
                <a:gd name="T49" fmla="*/ 338 h 363"/>
                <a:gd name="T50" fmla="*/ 93 w 390"/>
                <a:gd name="T51" fmla="*/ 68 h 363"/>
                <a:gd name="T52" fmla="*/ 224 w 390"/>
                <a:gd name="T53" fmla="*/ 135 h 363"/>
                <a:gd name="T54" fmla="*/ 228 w 390"/>
                <a:gd name="T55" fmla="*/ 134 h 363"/>
                <a:gd name="T56" fmla="*/ 222 w 390"/>
                <a:gd name="T57" fmla="*/ 135 h 363"/>
                <a:gd name="T58" fmla="*/ 224 w 390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0" h="363">
                  <a:moveTo>
                    <a:pt x="93" y="68"/>
                  </a:moveTo>
                  <a:cubicBezTo>
                    <a:pt x="179" y="0"/>
                    <a:pt x="350" y="10"/>
                    <a:pt x="390" y="66"/>
                  </a:cubicBezTo>
                  <a:cubicBezTo>
                    <a:pt x="374" y="123"/>
                    <a:pt x="386" y="276"/>
                    <a:pt x="374" y="357"/>
                  </a:cubicBezTo>
                  <a:cubicBezTo>
                    <a:pt x="374" y="357"/>
                    <a:pt x="374" y="357"/>
                    <a:pt x="374" y="357"/>
                  </a:cubicBezTo>
                  <a:cubicBezTo>
                    <a:pt x="374" y="358"/>
                    <a:pt x="374" y="359"/>
                    <a:pt x="374" y="360"/>
                  </a:cubicBezTo>
                  <a:cubicBezTo>
                    <a:pt x="373" y="360"/>
                    <a:pt x="372" y="362"/>
                    <a:pt x="372" y="363"/>
                  </a:cubicBezTo>
                  <a:cubicBezTo>
                    <a:pt x="371" y="363"/>
                    <a:pt x="368" y="363"/>
                    <a:pt x="367" y="362"/>
                  </a:cubicBezTo>
                  <a:cubicBezTo>
                    <a:pt x="367" y="362"/>
                    <a:pt x="366" y="361"/>
                    <a:pt x="366" y="361"/>
                  </a:cubicBezTo>
                  <a:cubicBezTo>
                    <a:pt x="366" y="354"/>
                    <a:pt x="366" y="340"/>
                    <a:pt x="366" y="339"/>
                  </a:cubicBezTo>
                  <a:cubicBezTo>
                    <a:pt x="367" y="328"/>
                    <a:pt x="370" y="318"/>
                    <a:pt x="371" y="307"/>
                  </a:cubicBezTo>
                  <a:cubicBezTo>
                    <a:pt x="363" y="255"/>
                    <a:pt x="339" y="245"/>
                    <a:pt x="327" y="183"/>
                  </a:cubicBezTo>
                  <a:cubicBezTo>
                    <a:pt x="324" y="179"/>
                    <a:pt x="321" y="175"/>
                    <a:pt x="318" y="171"/>
                  </a:cubicBezTo>
                  <a:cubicBezTo>
                    <a:pt x="315" y="167"/>
                    <a:pt x="311" y="162"/>
                    <a:pt x="307" y="158"/>
                  </a:cubicBezTo>
                  <a:cubicBezTo>
                    <a:pt x="305" y="157"/>
                    <a:pt x="303" y="156"/>
                    <a:pt x="301" y="154"/>
                  </a:cubicBezTo>
                  <a:cubicBezTo>
                    <a:pt x="254" y="137"/>
                    <a:pt x="256" y="150"/>
                    <a:pt x="212" y="168"/>
                  </a:cubicBezTo>
                  <a:cubicBezTo>
                    <a:pt x="195" y="175"/>
                    <a:pt x="148" y="188"/>
                    <a:pt x="129" y="186"/>
                  </a:cubicBezTo>
                  <a:cubicBezTo>
                    <a:pt x="121" y="186"/>
                    <a:pt x="94" y="183"/>
                    <a:pt x="93" y="176"/>
                  </a:cubicBezTo>
                  <a:cubicBezTo>
                    <a:pt x="58" y="230"/>
                    <a:pt x="55" y="269"/>
                    <a:pt x="45" y="315"/>
                  </a:cubicBezTo>
                  <a:cubicBezTo>
                    <a:pt x="46" y="323"/>
                    <a:pt x="48" y="331"/>
                    <a:pt x="48" y="339"/>
                  </a:cubicBezTo>
                  <a:cubicBezTo>
                    <a:pt x="48" y="340"/>
                    <a:pt x="49" y="354"/>
                    <a:pt x="48" y="361"/>
                  </a:cubicBezTo>
                  <a:cubicBezTo>
                    <a:pt x="48" y="361"/>
                    <a:pt x="48" y="362"/>
                    <a:pt x="48" y="362"/>
                  </a:cubicBezTo>
                  <a:cubicBezTo>
                    <a:pt x="47" y="363"/>
                    <a:pt x="43" y="363"/>
                    <a:pt x="43" y="363"/>
                  </a:cubicBezTo>
                  <a:cubicBezTo>
                    <a:pt x="43" y="362"/>
                    <a:pt x="41" y="360"/>
                    <a:pt x="41" y="360"/>
                  </a:cubicBezTo>
                  <a:cubicBezTo>
                    <a:pt x="40" y="356"/>
                    <a:pt x="40" y="354"/>
                    <a:pt x="40" y="351"/>
                  </a:cubicBezTo>
                  <a:cubicBezTo>
                    <a:pt x="39" y="347"/>
                    <a:pt x="39" y="342"/>
                    <a:pt x="38" y="338"/>
                  </a:cubicBezTo>
                  <a:cubicBezTo>
                    <a:pt x="25" y="288"/>
                    <a:pt x="0" y="89"/>
                    <a:pt x="93" y="68"/>
                  </a:cubicBezTo>
                  <a:close/>
                  <a:moveTo>
                    <a:pt x="224" y="135"/>
                  </a:moveTo>
                  <a:cubicBezTo>
                    <a:pt x="225" y="135"/>
                    <a:pt x="227" y="134"/>
                    <a:pt x="228" y="134"/>
                  </a:cubicBezTo>
                  <a:cubicBezTo>
                    <a:pt x="226" y="134"/>
                    <a:pt x="224" y="135"/>
                    <a:pt x="222" y="135"/>
                  </a:cubicBezTo>
                  <a:cubicBezTo>
                    <a:pt x="222" y="135"/>
                    <a:pt x="223" y="135"/>
                    <a:pt x="224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32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33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4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0A8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35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6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7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138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139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40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41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42"/>
            <p:cNvSpPr>
              <a:spLocks/>
            </p:cNvSpPr>
            <p:nvPr/>
          </p:nvSpPr>
          <p:spPr bwMode="auto">
            <a:xfrm>
              <a:off x="4479925" y="2167732"/>
              <a:ext cx="268288" cy="558800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43"/>
            <p:cNvSpPr>
              <a:spLocks/>
            </p:cNvSpPr>
            <p:nvPr/>
          </p:nvSpPr>
          <p:spPr bwMode="auto">
            <a:xfrm>
              <a:off x="4303713" y="213121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44"/>
            <p:cNvSpPr>
              <a:spLocks/>
            </p:cNvSpPr>
            <p:nvPr/>
          </p:nvSpPr>
          <p:spPr bwMode="auto">
            <a:xfrm>
              <a:off x="4811713" y="213121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5"/>
            <p:cNvSpPr>
              <a:spLocks/>
            </p:cNvSpPr>
            <p:nvPr/>
          </p:nvSpPr>
          <p:spPr bwMode="auto">
            <a:xfrm>
              <a:off x="4556125" y="270271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46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47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48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49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50"/>
            <p:cNvSpPr>
              <a:spLocks/>
            </p:cNvSpPr>
            <p:nvPr/>
          </p:nvSpPr>
          <p:spPr bwMode="auto">
            <a:xfrm>
              <a:off x="4479925" y="248046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51"/>
            <p:cNvSpPr>
              <a:spLocks/>
            </p:cNvSpPr>
            <p:nvPr/>
          </p:nvSpPr>
          <p:spPr bwMode="auto">
            <a:xfrm>
              <a:off x="4202113" y="1783557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52"/>
            <p:cNvSpPr>
              <a:spLocks noEditPoints="1"/>
            </p:cNvSpPr>
            <p:nvPr/>
          </p:nvSpPr>
          <p:spPr bwMode="auto">
            <a:xfrm>
              <a:off x="4319588" y="1670844"/>
              <a:ext cx="633413" cy="598488"/>
            </a:xfrm>
            <a:custGeom>
              <a:avLst/>
              <a:gdLst>
                <a:gd name="T0" fmla="*/ 302 w 394"/>
                <a:gd name="T1" fmla="*/ 78 h 373"/>
                <a:gd name="T2" fmla="*/ 0 w 394"/>
                <a:gd name="T3" fmla="*/ 156 h 373"/>
                <a:gd name="T4" fmla="*/ 20 w 394"/>
                <a:gd name="T5" fmla="*/ 367 h 373"/>
                <a:gd name="T6" fmla="*/ 20 w 394"/>
                <a:gd name="T7" fmla="*/ 367 h 373"/>
                <a:gd name="T8" fmla="*/ 21 w 394"/>
                <a:gd name="T9" fmla="*/ 370 h 373"/>
                <a:gd name="T10" fmla="*/ 23 w 394"/>
                <a:gd name="T11" fmla="*/ 373 h 373"/>
                <a:gd name="T12" fmla="*/ 27 w 394"/>
                <a:gd name="T13" fmla="*/ 372 h 373"/>
                <a:gd name="T14" fmla="*/ 28 w 394"/>
                <a:gd name="T15" fmla="*/ 371 h 373"/>
                <a:gd name="T16" fmla="*/ 28 w 394"/>
                <a:gd name="T17" fmla="*/ 349 h 373"/>
                <a:gd name="T18" fmla="*/ 27 w 394"/>
                <a:gd name="T19" fmla="*/ 316 h 373"/>
                <a:gd name="T20" fmla="*/ 56 w 394"/>
                <a:gd name="T21" fmla="*/ 212 h 373"/>
                <a:gd name="T22" fmla="*/ 76 w 394"/>
                <a:gd name="T23" fmla="*/ 188 h 373"/>
                <a:gd name="T24" fmla="*/ 183 w 394"/>
                <a:gd name="T25" fmla="*/ 218 h 373"/>
                <a:gd name="T26" fmla="*/ 243 w 394"/>
                <a:gd name="T27" fmla="*/ 225 h 373"/>
                <a:gd name="T28" fmla="*/ 301 w 394"/>
                <a:gd name="T29" fmla="*/ 186 h 373"/>
                <a:gd name="T30" fmla="*/ 350 w 394"/>
                <a:gd name="T31" fmla="*/ 325 h 373"/>
                <a:gd name="T32" fmla="*/ 346 w 394"/>
                <a:gd name="T33" fmla="*/ 349 h 373"/>
                <a:gd name="T34" fmla="*/ 346 w 394"/>
                <a:gd name="T35" fmla="*/ 371 h 373"/>
                <a:gd name="T36" fmla="*/ 347 w 394"/>
                <a:gd name="T37" fmla="*/ 372 h 373"/>
                <a:gd name="T38" fmla="*/ 351 w 394"/>
                <a:gd name="T39" fmla="*/ 373 h 373"/>
                <a:gd name="T40" fmla="*/ 353 w 394"/>
                <a:gd name="T41" fmla="*/ 370 h 373"/>
                <a:gd name="T42" fmla="*/ 354 w 394"/>
                <a:gd name="T43" fmla="*/ 361 h 373"/>
                <a:gd name="T44" fmla="*/ 356 w 394"/>
                <a:gd name="T45" fmla="*/ 348 h 373"/>
                <a:gd name="T46" fmla="*/ 302 w 394"/>
                <a:gd name="T47" fmla="*/ 78 h 373"/>
                <a:gd name="T48" fmla="*/ 170 w 394"/>
                <a:gd name="T49" fmla="*/ 145 h 373"/>
                <a:gd name="T50" fmla="*/ 166 w 394"/>
                <a:gd name="T51" fmla="*/ 144 h 373"/>
                <a:gd name="T52" fmla="*/ 173 w 394"/>
                <a:gd name="T53" fmla="*/ 145 h 373"/>
                <a:gd name="T54" fmla="*/ 170 w 39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4" h="373">
                  <a:moveTo>
                    <a:pt x="302" y="78"/>
                  </a:moveTo>
                  <a:cubicBezTo>
                    <a:pt x="213" y="0"/>
                    <a:pt x="40" y="100"/>
                    <a:pt x="0" y="156"/>
                  </a:cubicBezTo>
                  <a:cubicBezTo>
                    <a:pt x="16" y="213"/>
                    <a:pt x="8" y="286"/>
                    <a:pt x="20" y="367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0" y="368"/>
                    <a:pt x="21" y="369"/>
                    <a:pt x="21" y="370"/>
                  </a:cubicBezTo>
                  <a:cubicBezTo>
                    <a:pt x="21" y="370"/>
                    <a:pt x="22" y="372"/>
                    <a:pt x="23" y="373"/>
                  </a:cubicBezTo>
                  <a:cubicBezTo>
                    <a:pt x="23" y="373"/>
                    <a:pt x="26" y="373"/>
                    <a:pt x="27" y="372"/>
                  </a:cubicBezTo>
                  <a:cubicBezTo>
                    <a:pt x="28" y="372"/>
                    <a:pt x="28" y="371"/>
                    <a:pt x="28" y="371"/>
                  </a:cubicBezTo>
                  <a:cubicBezTo>
                    <a:pt x="28" y="364"/>
                    <a:pt x="28" y="350"/>
                    <a:pt x="28" y="349"/>
                  </a:cubicBezTo>
                  <a:cubicBezTo>
                    <a:pt x="27" y="338"/>
                    <a:pt x="29" y="327"/>
                    <a:pt x="27" y="316"/>
                  </a:cubicBezTo>
                  <a:cubicBezTo>
                    <a:pt x="35" y="265"/>
                    <a:pt x="28" y="263"/>
                    <a:pt x="56" y="212"/>
                  </a:cubicBezTo>
                  <a:cubicBezTo>
                    <a:pt x="59" y="207"/>
                    <a:pt x="74" y="190"/>
                    <a:pt x="76" y="188"/>
                  </a:cubicBezTo>
                  <a:cubicBezTo>
                    <a:pt x="122" y="171"/>
                    <a:pt x="139" y="200"/>
                    <a:pt x="183" y="218"/>
                  </a:cubicBezTo>
                  <a:cubicBezTo>
                    <a:pt x="199" y="225"/>
                    <a:pt x="225" y="225"/>
                    <a:pt x="243" y="225"/>
                  </a:cubicBezTo>
                  <a:cubicBezTo>
                    <a:pt x="272" y="225"/>
                    <a:pt x="300" y="193"/>
                    <a:pt x="301" y="186"/>
                  </a:cubicBezTo>
                  <a:cubicBezTo>
                    <a:pt x="336" y="240"/>
                    <a:pt x="340" y="279"/>
                    <a:pt x="350" y="325"/>
                  </a:cubicBezTo>
                  <a:cubicBezTo>
                    <a:pt x="348" y="333"/>
                    <a:pt x="347" y="341"/>
                    <a:pt x="346" y="349"/>
                  </a:cubicBezTo>
                  <a:cubicBezTo>
                    <a:pt x="346" y="350"/>
                    <a:pt x="346" y="364"/>
                    <a:pt x="346" y="371"/>
                  </a:cubicBezTo>
                  <a:cubicBezTo>
                    <a:pt x="346" y="371"/>
                    <a:pt x="346" y="372"/>
                    <a:pt x="347" y="372"/>
                  </a:cubicBezTo>
                  <a:cubicBezTo>
                    <a:pt x="348" y="373"/>
                    <a:pt x="351" y="373"/>
                    <a:pt x="351" y="373"/>
                  </a:cubicBezTo>
                  <a:cubicBezTo>
                    <a:pt x="352" y="372"/>
                    <a:pt x="353" y="370"/>
                    <a:pt x="353" y="370"/>
                  </a:cubicBezTo>
                  <a:cubicBezTo>
                    <a:pt x="354" y="366"/>
                    <a:pt x="354" y="364"/>
                    <a:pt x="354" y="361"/>
                  </a:cubicBezTo>
                  <a:cubicBezTo>
                    <a:pt x="355" y="357"/>
                    <a:pt x="356" y="352"/>
                    <a:pt x="356" y="348"/>
                  </a:cubicBezTo>
                  <a:cubicBezTo>
                    <a:pt x="369" y="298"/>
                    <a:pt x="394" y="99"/>
                    <a:pt x="302" y="78"/>
                  </a:cubicBezTo>
                  <a:close/>
                  <a:moveTo>
                    <a:pt x="170" y="145"/>
                  </a:moveTo>
                  <a:cubicBezTo>
                    <a:pt x="169" y="145"/>
                    <a:pt x="168" y="144"/>
                    <a:pt x="166" y="144"/>
                  </a:cubicBezTo>
                  <a:cubicBezTo>
                    <a:pt x="168" y="144"/>
                    <a:pt x="170" y="145"/>
                    <a:pt x="173" y="145"/>
                  </a:cubicBezTo>
                  <a:cubicBezTo>
                    <a:pt x="172" y="145"/>
                    <a:pt x="171" y="145"/>
                    <a:pt x="170" y="145"/>
                  </a:cubicBezTo>
                  <a:close/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53"/>
            <p:cNvSpPr>
              <a:spLocks noEditPoints="1"/>
            </p:cNvSpPr>
            <p:nvPr/>
          </p:nvSpPr>
          <p:spPr bwMode="auto">
            <a:xfrm>
              <a:off x="3124200" y="1610519"/>
              <a:ext cx="647700" cy="598488"/>
            </a:xfrm>
            <a:custGeom>
              <a:avLst/>
              <a:gdLst>
                <a:gd name="T0" fmla="*/ 95 w 404"/>
                <a:gd name="T1" fmla="*/ 78 h 373"/>
                <a:gd name="T2" fmla="*/ 404 w 404"/>
                <a:gd name="T3" fmla="*/ 156 h 373"/>
                <a:gd name="T4" fmla="*/ 383 w 404"/>
                <a:gd name="T5" fmla="*/ 367 h 373"/>
                <a:gd name="T6" fmla="*/ 383 w 404"/>
                <a:gd name="T7" fmla="*/ 367 h 373"/>
                <a:gd name="T8" fmla="*/ 382 w 404"/>
                <a:gd name="T9" fmla="*/ 369 h 373"/>
                <a:gd name="T10" fmla="*/ 380 w 404"/>
                <a:gd name="T11" fmla="*/ 372 h 373"/>
                <a:gd name="T12" fmla="*/ 376 w 404"/>
                <a:gd name="T13" fmla="*/ 372 h 373"/>
                <a:gd name="T14" fmla="*/ 375 w 404"/>
                <a:gd name="T15" fmla="*/ 371 h 373"/>
                <a:gd name="T16" fmla="*/ 375 w 404"/>
                <a:gd name="T17" fmla="*/ 349 h 373"/>
                <a:gd name="T18" fmla="*/ 376 w 404"/>
                <a:gd name="T19" fmla="*/ 316 h 373"/>
                <a:gd name="T20" fmla="*/ 346 w 404"/>
                <a:gd name="T21" fmla="*/ 211 h 373"/>
                <a:gd name="T22" fmla="*/ 326 w 404"/>
                <a:gd name="T23" fmla="*/ 188 h 373"/>
                <a:gd name="T24" fmla="*/ 217 w 404"/>
                <a:gd name="T25" fmla="*/ 217 h 373"/>
                <a:gd name="T26" fmla="*/ 154 w 404"/>
                <a:gd name="T27" fmla="*/ 225 h 373"/>
                <a:gd name="T28" fmla="*/ 95 w 404"/>
                <a:gd name="T29" fmla="*/ 186 h 373"/>
                <a:gd name="T30" fmla="*/ 45 w 404"/>
                <a:gd name="T31" fmla="*/ 325 h 373"/>
                <a:gd name="T32" fmla="*/ 49 w 404"/>
                <a:gd name="T33" fmla="*/ 349 h 373"/>
                <a:gd name="T34" fmla="*/ 49 w 404"/>
                <a:gd name="T35" fmla="*/ 371 h 373"/>
                <a:gd name="T36" fmla="*/ 48 w 404"/>
                <a:gd name="T37" fmla="*/ 372 h 373"/>
                <a:gd name="T38" fmla="*/ 44 w 404"/>
                <a:gd name="T39" fmla="*/ 372 h 373"/>
                <a:gd name="T40" fmla="*/ 42 w 404"/>
                <a:gd name="T41" fmla="*/ 369 h 373"/>
                <a:gd name="T42" fmla="*/ 41 w 404"/>
                <a:gd name="T43" fmla="*/ 361 h 373"/>
                <a:gd name="T44" fmla="*/ 39 w 404"/>
                <a:gd name="T45" fmla="*/ 348 h 373"/>
                <a:gd name="T46" fmla="*/ 95 w 404"/>
                <a:gd name="T47" fmla="*/ 78 h 373"/>
                <a:gd name="T48" fmla="*/ 229 w 404"/>
                <a:gd name="T49" fmla="*/ 145 h 373"/>
                <a:gd name="T50" fmla="*/ 233 w 404"/>
                <a:gd name="T51" fmla="*/ 143 h 373"/>
                <a:gd name="T52" fmla="*/ 227 w 404"/>
                <a:gd name="T53" fmla="*/ 145 h 373"/>
                <a:gd name="T54" fmla="*/ 229 w 40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4" h="373">
                  <a:moveTo>
                    <a:pt x="95" y="78"/>
                  </a:moveTo>
                  <a:cubicBezTo>
                    <a:pt x="185" y="0"/>
                    <a:pt x="362" y="99"/>
                    <a:pt x="404" y="156"/>
                  </a:cubicBezTo>
                  <a:cubicBezTo>
                    <a:pt x="387" y="213"/>
                    <a:pt x="395" y="286"/>
                    <a:pt x="383" y="367"/>
                  </a:cubicBezTo>
                  <a:cubicBezTo>
                    <a:pt x="383" y="367"/>
                    <a:pt x="383" y="367"/>
                    <a:pt x="383" y="367"/>
                  </a:cubicBezTo>
                  <a:cubicBezTo>
                    <a:pt x="383" y="368"/>
                    <a:pt x="383" y="368"/>
                    <a:pt x="382" y="369"/>
                  </a:cubicBezTo>
                  <a:cubicBezTo>
                    <a:pt x="382" y="370"/>
                    <a:pt x="381" y="372"/>
                    <a:pt x="380" y="372"/>
                  </a:cubicBezTo>
                  <a:cubicBezTo>
                    <a:pt x="380" y="373"/>
                    <a:pt x="377" y="372"/>
                    <a:pt x="376" y="372"/>
                  </a:cubicBezTo>
                  <a:cubicBezTo>
                    <a:pt x="375" y="372"/>
                    <a:pt x="375" y="371"/>
                    <a:pt x="375" y="371"/>
                  </a:cubicBezTo>
                  <a:cubicBezTo>
                    <a:pt x="375" y="364"/>
                    <a:pt x="375" y="349"/>
                    <a:pt x="375" y="349"/>
                  </a:cubicBezTo>
                  <a:cubicBezTo>
                    <a:pt x="376" y="338"/>
                    <a:pt x="374" y="327"/>
                    <a:pt x="376" y="316"/>
                  </a:cubicBezTo>
                  <a:cubicBezTo>
                    <a:pt x="368" y="265"/>
                    <a:pt x="375" y="263"/>
                    <a:pt x="346" y="211"/>
                  </a:cubicBezTo>
                  <a:cubicBezTo>
                    <a:pt x="343" y="207"/>
                    <a:pt x="328" y="190"/>
                    <a:pt x="326" y="188"/>
                  </a:cubicBezTo>
                  <a:cubicBezTo>
                    <a:pt x="278" y="171"/>
                    <a:pt x="262" y="200"/>
                    <a:pt x="217" y="217"/>
                  </a:cubicBezTo>
                  <a:cubicBezTo>
                    <a:pt x="199" y="224"/>
                    <a:pt x="173" y="225"/>
                    <a:pt x="154" y="225"/>
                  </a:cubicBezTo>
                  <a:cubicBezTo>
                    <a:pt x="125" y="225"/>
                    <a:pt x="96" y="193"/>
                    <a:pt x="95" y="186"/>
                  </a:cubicBezTo>
                  <a:cubicBezTo>
                    <a:pt x="59" y="240"/>
                    <a:pt x="56" y="279"/>
                    <a:pt x="45" y="325"/>
                  </a:cubicBezTo>
                  <a:cubicBezTo>
                    <a:pt x="47" y="333"/>
                    <a:pt x="48" y="341"/>
                    <a:pt x="49" y="349"/>
                  </a:cubicBezTo>
                  <a:cubicBezTo>
                    <a:pt x="49" y="349"/>
                    <a:pt x="50" y="364"/>
                    <a:pt x="49" y="371"/>
                  </a:cubicBezTo>
                  <a:cubicBezTo>
                    <a:pt x="49" y="371"/>
                    <a:pt x="49" y="372"/>
                    <a:pt x="48" y="372"/>
                  </a:cubicBezTo>
                  <a:cubicBezTo>
                    <a:pt x="47" y="372"/>
                    <a:pt x="44" y="373"/>
                    <a:pt x="44" y="372"/>
                  </a:cubicBezTo>
                  <a:cubicBezTo>
                    <a:pt x="43" y="372"/>
                    <a:pt x="42" y="370"/>
                    <a:pt x="42" y="369"/>
                  </a:cubicBezTo>
                  <a:cubicBezTo>
                    <a:pt x="41" y="366"/>
                    <a:pt x="41" y="364"/>
                    <a:pt x="41" y="361"/>
                  </a:cubicBezTo>
                  <a:cubicBezTo>
                    <a:pt x="40" y="356"/>
                    <a:pt x="39" y="352"/>
                    <a:pt x="39" y="348"/>
                  </a:cubicBezTo>
                  <a:cubicBezTo>
                    <a:pt x="25" y="298"/>
                    <a:pt x="0" y="99"/>
                    <a:pt x="95" y="78"/>
                  </a:cubicBezTo>
                  <a:close/>
                  <a:moveTo>
                    <a:pt x="229" y="145"/>
                  </a:moveTo>
                  <a:cubicBezTo>
                    <a:pt x="230" y="144"/>
                    <a:pt x="232" y="144"/>
                    <a:pt x="233" y="143"/>
                  </a:cubicBezTo>
                  <a:cubicBezTo>
                    <a:pt x="231" y="144"/>
                    <a:pt x="229" y="145"/>
                    <a:pt x="227" y="145"/>
                  </a:cubicBezTo>
                  <a:cubicBezTo>
                    <a:pt x="228" y="145"/>
                    <a:pt x="228" y="145"/>
                    <a:pt x="229" y="14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54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C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57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58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88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9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160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161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62"/>
            <p:cNvSpPr>
              <a:spLocks/>
            </p:cNvSpPr>
            <p:nvPr/>
          </p:nvSpPr>
          <p:spPr bwMode="auto">
            <a:xfrm>
              <a:off x="5054600" y="2539207"/>
              <a:ext cx="796925" cy="1042988"/>
            </a:xfrm>
            <a:custGeom>
              <a:avLst/>
              <a:gdLst>
                <a:gd name="T0" fmla="*/ 179 w 496"/>
                <a:gd name="T1" fmla="*/ 59 h 650"/>
                <a:gd name="T2" fmla="*/ 401 w 496"/>
                <a:gd name="T3" fmla="*/ 112 h 650"/>
                <a:gd name="T4" fmla="*/ 463 w 496"/>
                <a:gd name="T5" fmla="*/ 303 h 650"/>
                <a:gd name="T6" fmla="*/ 442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8 w 496"/>
                <a:gd name="T15" fmla="*/ 446 h 650"/>
                <a:gd name="T16" fmla="*/ 38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7" y="27"/>
                    <a:pt x="342" y="0"/>
                    <a:pt x="401" y="112"/>
                  </a:cubicBezTo>
                  <a:cubicBezTo>
                    <a:pt x="460" y="224"/>
                    <a:pt x="430" y="263"/>
                    <a:pt x="463" y="303"/>
                  </a:cubicBezTo>
                  <a:cubicBezTo>
                    <a:pt x="496" y="343"/>
                    <a:pt x="465" y="434"/>
                    <a:pt x="442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2"/>
                    <a:pt x="419" y="650"/>
                    <a:pt x="237" y="649"/>
                  </a:cubicBezTo>
                  <a:cubicBezTo>
                    <a:pt x="42" y="647"/>
                    <a:pt x="4" y="534"/>
                    <a:pt x="54" y="499"/>
                  </a:cubicBezTo>
                  <a:cubicBezTo>
                    <a:pt x="70" y="488"/>
                    <a:pt x="76" y="466"/>
                    <a:pt x="58" y="446"/>
                  </a:cubicBezTo>
                  <a:cubicBezTo>
                    <a:pt x="41" y="427"/>
                    <a:pt x="0" y="354"/>
                    <a:pt x="38" y="295"/>
                  </a:cubicBezTo>
                  <a:cubicBezTo>
                    <a:pt x="77" y="235"/>
                    <a:pt x="43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63"/>
            <p:cNvSpPr>
              <a:spLocks/>
            </p:cNvSpPr>
            <p:nvPr/>
          </p:nvSpPr>
          <p:spPr bwMode="auto">
            <a:xfrm>
              <a:off x="4859338" y="3375819"/>
              <a:ext cx="1182688" cy="468313"/>
            </a:xfrm>
            <a:custGeom>
              <a:avLst/>
              <a:gdLst>
                <a:gd name="T0" fmla="*/ 438 w 737"/>
                <a:gd name="T1" fmla="*/ 0 h 292"/>
                <a:gd name="T2" fmla="*/ 295 w 737"/>
                <a:gd name="T3" fmla="*/ 7 h 292"/>
                <a:gd name="T4" fmla="*/ 79 w 737"/>
                <a:gd name="T5" fmla="*/ 115 h 292"/>
                <a:gd name="T6" fmla="*/ 0 w 737"/>
                <a:gd name="T7" fmla="*/ 292 h 292"/>
                <a:gd name="T8" fmla="*/ 737 w 737"/>
                <a:gd name="T9" fmla="*/ 292 h 292"/>
                <a:gd name="T10" fmla="*/ 658 w 737"/>
                <a:gd name="T11" fmla="*/ 115 h 292"/>
                <a:gd name="T12" fmla="*/ 438 w 737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2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98"/>
                    <a:pt x="79" y="115"/>
                  </a:cubicBezTo>
                  <a:cubicBezTo>
                    <a:pt x="3" y="132"/>
                    <a:pt x="0" y="228"/>
                    <a:pt x="0" y="292"/>
                  </a:cubicBezTo>
                  <a:cubicBezTo>
                    <a:pt x="737" y="292"/>
                    <a:pt x="737" y="292"/>
                    <a:pt x="737" y="292"/>
                  </a:cubicBezTo>
                  <a:cubicBezTo>
                    <a:pt x="737" y="228"/>
                    <a:pt x="736" y="132"/>
                    <a:pt x="658" y="115"/>
                  </a:cubicBezTo>
                  <a:cubicBezTo>
                    <a:pt x="581" y="97"/>
                    <a:pt x="480" y="66"/>
                    <a:pt x="438" y="0"/>
                  </a:cubicBezTo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64"/>
            <p:cNvSpPr>
              <a:spLocks/>
            </p:cNvSpPr>
            <p:nvPr/>
          </p:nvSpPr>
          <p:spPr bwMode="auto">
            <a:xfrm>
              <a:off x="5332413" y="3002757"/>
              <a:ext cx="236538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65"/>
            <p:cNvSpPr>
              <a:spLocks/>
            </p:cNvSpPr>
            <p:nvPr/>
          </p:nvSpPr>
          <p:spPr bwMode="auto">
            <a:xfrm>
              <a:off x="5670550" y="3012282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6"/>
            <p:cNvSpPr>
              <a:spLocks/>
            </p:cNvSpPr>
            <p:nvPr/>
          </p:nvSpPr>
          <p:spPr bwMode="auto">
            <a:xfrm>
              <a:off x="5110163" y="3012282"/>
              <a:ext cx="120650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67"/>
            <p:cNvSpPr>
              <a:spLocks/>
            </p:cNvSpPr>
            <p:nvPr/>
          </p:nvSpPr>
          <p:spPr bwMode="auto">
            <a:xfrm>
              <a:off x="5332413" y="3304382"/>
              <a:ext cx="236538" cy="82550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68"/>
            <p:cNvSpPr>
              <a:spLocks/>
            </p:cNvSpPr>
            <p:nvPr/>
          </p:nvSpPr>
          <p:spPr bwMode="auto">
            <a:xfrm>
              <a:off x="5126038" y="2639219"/>
              <a:ext cx="650875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69"/>
            <p:cNvSpPr>
              <a:spLocks/>
            </p:cNvSpPr>
            <p:nvPr/>
          </p:nvSpPr>
          <p:spPr bwMode="auto">
            <a:xfrm>
              <a:off x="5122863" y="2618582"/>
              <a:ext cx="688975" cy="496888"/>
            </a:xfrm>
            <a:custGeom>
              <a:avLst/>
              <a:gdLst>
                <a:gd name="T0" fmla="*/ 170 w 430"/>
                <a:gd name="T1" fmla="*/ 148 h 310"/>
                <a:gd name="T2" fmla="*/ 73 w 430"/>
                <a:gd name="T3" fmla="*/ 226 h 310"/>
                <a:gd name="T4" fmla="*/ 43 w 430"/>
                <a:gd name="T5" fmla="*/ 301 h 310"/>
                <a:gd name="T6" fmla="*/ 18 w 430"/>
                <a:gd name="T7" fmla="*/ 145 h 310"/>
                <a:gd name="T8" fmla="*/ 173 w 430"/>
                <a:gd name="T9" fmla="*/ 4 h 310"/>
                <a:gd name="T10" fmla="*/ 326 w 430"/>
                <a:gd name="T11" fmla="*/ 47 h 310"/>
                <a:gd name="T12" fmla="*/ 367 w 430"/>
                <a:gd name="T13" fmla="*/ 310 h 310"/>
                <a:gd name="T14" fmla="*/ 282 w 430"/>
                <a:gd name="T15" fmla="*/ 105 h 310"/>
                <a:gd name="T16" fmla="*/ 170 w 430"/>
                <a:gd name="T17" fmla="*/ 14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310">
                  <a:moveTo>
                    <a:pt x="170" y="148"/>
                  </a:moveTo>
                  <a:cubicBezTo>
                    <a:pt x="135" y="223"/>
                    <a:pt x="120" y="246"/>
                    <a:pt x="73" y="226"/>
                  </a:cubicBezTo>
                  <a:cubicBezTo>
                    <a:pt x="25" y="206"/>
                    <a:pt x="34" y="262"/>
                    <a:pt x="43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3" y="88"/>
                    <a:pt x="105" y="2"/>
                    <a:pt x="173" y="4"/>
                  </a:cubicBezTo>
                  <a:cubicBezTo>
                    <a:pt x="210" y="0"/>
                    <a:pt x="266" y="5"/>
                    <a:pt x="326" y="47"/>
                  </a:cubicBezTo>
                  <a:cubicBezTo>
                    <a:pt x="430" y="122"/>
                    <a:pt x="395" y="290"/>
                    <a:pt x="367" y="310"/>
                  </a:cubicBezTo>
                  <a:cubicBezTo>
                    <a:pt x="394" y="155"/>
                    <a:pt x="328" y="186"/>
                    <a:pt x="282" y="105"/>
                  </a:cubicBezTo>
                  <a:cubicBezTo>
                    <a:pt x="267" y="69"/>
                    <a:pt x="209" y="67"/>
                    <a:pt x="170" y="148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170"/>
            <p:cNvSpPr>
              <a:spLocks noChangeArrowheads="1"/>
            </p:cNvSpPr>
            <p:nvPr/>
          </p:nvSpPr>
          <p:spPr bwMode="auto">
            <a:xfrm>
              <a:off x="5435600" y="3544094"/>
              <a:ext cx="23813" cy="300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71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72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73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74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75"/>
            <p:cNvSpPr>
              <a:spLocks noEditPoints="1"/>
            </p:cNvSpPr>
            <p:nvPr/>
          </p:nvSpPr>
          <p:spPr bwMode="auto">
            <a:xfrm>
              <a:off x="5200650" y="2972594"/>
              <a:ext cx="508000" cy="184150"/>
            </a:xfrm>
            <a:custGeom>
              <a:avLst/>
              <a:gdLst>
                <a:gd name="T0" fmla="*/ 236 w 316"/>
                <a:gd name="T1" fmla="*/ 114 h 115"/>
                <a:gd name="T2" fmla="*/ 240 w 316"/>
                <a:gd name="T3" fmla="*/ 114 h 115"/>
                <a:gd name="T4" fmla="*/ 297 w 316"/>
                <a:gd name="T5" fmla="*/ 68 h 115"/>
                <a:gd name="T6" fmla="*/ 310 w 316"/>
                <a:gd name="T7" fmla="*/ 30 h 115"/>
                <a:gd name="T8" fmla="*/ 316 w 316"/>
                <a:gd name="T9" fmla="*/ 16 h 115"/>
                <a:gd name="T10" fmla="*/ 307 w 316"/>
                <a:gd name="T11" fmla="*/ 5 h 115"/>
                <a:gd name="T12" fmla="*/ 238 w 316"/>
                <a:gd name="T13" fmla="*/ 2 h 115"/>
                <a:gd name="T14" fmla="*/ 238 w 316"/>
                <a:gd name="T15" fmla="*/ 9 h 115"/>
                <a:gd name="T16" fmla="*/ 285 w 316"/>
                <a:gd name="T17" fmla="*/ 14 h 115"/>
                <a:gd name="T18" fmla="*/ 283 w 316"/>
                <a:gd name="T19" fmla="*/ 86 h 115"/>
                <a:gd name="T20" fmla="*/ 236 w 316"/>
                <a:gd name="T21" fmla="*/ 108 h 115"/>
                <a:gd name="T22" fmla="*/ 236 w 316"/>
                <a:gd name="T23" fmla="*/ 114 h 115"/>
                <a:gd name="T24" fmla="*/ 158 w 316"/>
                <a:gd name="T25" fmla="*/ 15 h 115"/>
                <a:gd name="T26" fmla="*/ 84 w 316"/>
                <a:gd name="T27" fmla="*/ 2 h 115"/>
                <a:gd name="T28" fmla="*/ 78 w 316"/>
                <a:gd name="T29" fmla="*/ 2 h 115"/>
                <a:gd name="T30" fmla="*/ 78 w 316"/>
                <a:gd name="T31" fmla="*/ 9 h 115"/>
                <a:gd name="T32" fmla="*/ 130 w 316"/>
                <a:gd name="T33" fmla="*/ 27 h 115"/>
                <a:gd name="T34" fmla="*/ 99 w 316"/>
                <a:gd name="T35" fmla="*/ 103 h 115"/>
                <a:gd name="T36" fmla="*/ 76 w 316"/>
                <a:gd name="T37" fmla="*/ 108 h 115"/>
                <a:gd name="T38" fmla="*/ 76 w 316"/>
                <a:gd name="T39" fmla="*/ 115 h 115"/>
                <a:gd name="T40" fmla="*/ 130 w 316"/>
                <a:gd name="T41" fmla="*/ 80 h 115"/>
                <a:gd name="T42" fmla="*/ 157 w 316"/>
                <a:gd name="T43" fmla="*/ 41 h 115"/>
                <a:gd name="T44" fmla="*/ 183 w 316"/>
                <a:gd name="T45" fmla="*/ 79 h 115"/>
                <a:gd name="T46" fmla="*/ 236 w 316"/>
                <a:gd name="T47" fmla="*/ 114 h 115"/>
                <a:gd name="T48" fmla="*/ 236 w 316"/>
                <a:gd name="T49" fmla="*/ 108 h 115"/>
                <a:gd name="T50" fmla="*/ 211 w 316"/>
                <a:gd name="T51" fmla="*/ 103 h 115"/>
                <a:gd name="T52" fmla="*/ 185 w 316"/>
                <a:gd name="T53" fmla="*/ 27 h 115"/>
                <a:gd name="T54" fmla="*/ 238 w 316"/>
                <a:gd name="T55" fmla="*/ 9 h 115"/>
                <a:gd name="T56" fmla="*/ 238 w 316"/>
                <a:gd name="T57" fmla="*/ 2 h 115"/>
                <a:gd name="T58" fmla="*/ 233 w 316"/>
                <a:gd name="T59" fmla="*/ 2 h 115"/>
                <a:gd name="T60" fmla="*/ 158 w 316"/>
                <a:gd name="T61" fmla="*/ 15 h 115"/>
                <a:gd name="T62" fmla="*/ 78 w 316"/>
                <a:gd name="T63" fmla="*/ 2 h 115"/>
                <a:gd name="T64" fmla="*/ 9 w 316"/>
                <a:gd name="T65" fmla="*/ 6 h 115"/>
                <a:gd name="T66" fmla="*/ 0 w 316"/>
                <a:gd name="T67" fmla="*/ 17 h 115"/>
                <a:gd name="T68" fmla="*/ 5 w 316"/>
                <a:gd name="T69" fmla="*/ 31 h 115"/>
                <a:gd name="T70" fmla="*/ 15 w 316"/>
                <a:gd name="T71" fmla="*/ 69 h 115"/>
                <a:gd name="T72" fmla="*/ 69 w 316"/>
                <a:gd name="T73" fmla="*/ 114 h 115"/>
                <a:gd name="T74" fmla="*/ 76 w 316"/>
                <a:gd name="T75" fmla="*/ 115 h 115"/>
                <a:gd name="T76" fmla="*/ 76 w 316"/>
                <a:gd name="T77" fmla="*/ 108 h 115"/>
                <a:gd name="T78" fmla="*/ 28 w 316"/>
                <a:gd name="T79" fmla="*/ 86 h 115"/>
                <a:gd name="T80" fmla="*/ 31 w 316"/>
                <a:gd name="T81" fmla="*/ 14 h 115"/>
                <a:gd name="T82" fmla="*/ 78 w 316"/>
                <a:gd name="T83" fmla="*/ 9 h 115"/>
                <a:gd name="T84" fmla="*/ 78 w 316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5">
                  <a:moveTo>
                    <a:pt x="236" y="114"/>
                  </a:moveTo>
                  <a:cubicBezTo>
                    <a:pt x="237" y="114"/>
                    <a:pt x="239" y="114"/>
                    <a:pt x="240" y="114"/>
                  </a:cubicBezTo>
                  <a:cubicBezTo>
                    <a:pt x="282" y="110"/>
                    <a:pt x="293" y="92"/>
                    <a:pt x="297" y="68"/>
                  </a:cubicBezTo>
                  <a:cubicBezTo>
                    <a:pt x="302" y="42"/>
                    <a:pt x="303" y="33"/>
                    <a:pt x="310" y="30"/>
                  </a:cubicBezTo>
                  <a:cubicBezTo>
                    <a:pt x="314" y="28"/>
                    <a:pt x="316" y="23"/>
                    <a:pt x="316" y="16"/>
                  </a:cubicBezTo>
                  <a:cubicBezTo>
                    <a:pt x="315" y="9"/>
                    <a:pt x="315" y="8"/>
                    <a:pt x="307" y="5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79" y="10"/>
                    <a:pt x="285" y="14"/>
                  </a:cubicBezTo>
                  <a:cubicBezTo>
                    <a:pt x="299" y="23"/>
                    <a:pt x="295" y="65"/>
                    <a:pt x="283" y="86"/>
                  </a:cubicBezTo>
                  <a:cubicBezTo>
                    <a:pt x="276" y="100"/>
                    <a:pt x="255" y="107"/>
                    <a:pt x="236" y="108"/>
                  </a:cubicBezTo>
                  <a:lnTo>
                    <a:pt x="236" y="114"/>
                  </a:lnTo>
                  <a:close/>
                  <a:moveTo>
                    <a:pt x="158" y="15"/>
                  </a:moveTo>
                  <a:cubicBezTo>
                    <a:pt x="148" y="16"/>
                    <a:pt x="110" y="5"/>
                    <a:pt x="84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5" y="89"/>
                    <a:pt x="130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8" y="41"/>
                    <a:pt x="175" y="63"/>
                    <a:pt x="183" y="79"/>
                  </a:cubicBezTo>
                  <a:cubicBezTo>
                    <a:pt x="187" y="88"/>
                    <a:pt x="198" y="115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1" y="103"/>
                  </a:cubicBezTo>
                  <a:cubicBezTo>
                    <a:pt x="191" y="93"/>
                    <a:pt x="171" y="46"/>
                    <a:pt x="185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6" y="2"/>
                    <a:pt x="235" y="2"/>
                    <a:pt x="233" y="2"/>
                  </a:cubicBezTo>
                  <a:cubicBezTo>
                    <a:pt x="209" y="4"/>
                    <a:pt x="179" y="15"/>
                    <a:pt x="158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9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0" y="29"/>
                    <a:pt x="5" y="31"/>
                  </a:cubicBezTo>
                  <a:cubicBezTo>
                    <a:pt x="12" y="33"/>
                    <a:pt x="12" y="42"/>
                    <a:pt x="15" y="69"/>
                  </a:cubicBezTo>
                  <a:cubicBezTo>
                    <a:pt x="18" y="92"/>
                    <a:pt x="28" y="111"/>
                    <a:pt x="69" y="114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76"/>
            <p:cNvSpPr>
              <a:spLocks/>
            </p:cNvSpPr>
            <p:nvPr/>
          </p:nvSpPr>
          <p:spPr bwMode="auto">
            <a:xfrm>
              <a:off x="5448300" y="35425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7"/>
            <p:cNvSpPr>
              <a:spLocks/>
            </p:cNvSpPr>
            <p:nvPr/>
          </p:nvSpPr>
          <p:spPr bwMode="auto">
            <a:xfrm>
              <a:off x="5332413" y="3382169"/>
              <a:ext cx="236538" cy="160338"/>
            </a:xfrm>
            <a:custGeom>
              <a:avLst/>
              <a:gdLst>
                <a:gd name="T0" fmla="*/ 147 w 147"/>
                <a:gd name="T1" fmla="*/ 0 h 100"/>
                <a:gd name="T2" fmla="*/ 72 w 147"/>
                <a:gd name="T3" fmla="*/ 97 h 100"/>
                <a:gd name="T4" fmla="*/ 0 w 147"/>
                <a:gd name="T5" fmla="*/ 0 h 100"/>
                <a:gd name="T6" fmla="*/ 0 w 147"/>
                <a:gd name="T7" fmla="*/ 3 h 100"/>
                <a:gd name="T8" fmla="*/ 72 w 147"/>
                <a:gd name="T9" fmla="*/ 100 h 100"/>
                <a:gd name="T10" fmla="*/ 72 w 147"/>
                <a:gd name="T11" fmla="*/ 100 h 100"/>
                <a:gd name="T12" fmla="*/ 147 w 147"/>
                <a:gd name="T13" fmla="*/ 2 h 100"/>
                <a:gd name="T14" fmla="*/ 147 w 147"/>
                <a:gd name="T1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00">
                  <a:moveTo>
                    <a:pt x="147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78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79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80"/>
            <p:cNvSpPr>
              <a:spLocks/>
            </p:cNvSpPr>
            <p:nvPr/>
          </p:nvSpPr>
          <p:spPr bwMode="auto">
            <a:xfrm>
              <a:off x="3775075" y="2902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81"/>
            <p:cNvSpPr>
              <a:spLocks/>
            </p:cNvSpPr>
            <p:nvPr/>
          </p:nvSpPr>
          <p:spPr bwMode="auto">
            <a:xfrm>
              <a:off x="3597275" y="2866232"/>
              <a:ext cx="112713" cy="165100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59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59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82"/>
            <p:cNvSpPr>
              <a:spLocks/>
            </p:cNvSpPr>
            <p:nvPr/>
          </p:nvSpPr>
          <p:spPr bwMode="auto">
            <a:xfrm>
              <a:off x="4106863" y="2866232"/>
              <a:ext cx="112713" cy="165100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59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4" y="102"/>
                    <a:pt x="53" y="85"/>
                    <a:pt x="61" y="59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83"/>
            <p:cNvSpPr>
              <a:spLocks/>
            </p:cNvSpPr>
            <p:nvPr/>
          </p:nvSpPr>
          <p:spPr bwMode="auto">
            <a:xfrm>
              <a:off x="3722688" y="3437732"/>
              <a:ext cx="354013" cy="434975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84"/>
            <p:cNvSpPr>
              <a:spLocks/>
            </p:cNvSpPr>
            <p:nvPr/>
          </p:nvSpPr>
          <p:spPr bwMode="auto">
            <a:xfrm>
              <a:off x="3598863" y="3312319"/>
              <a:ext cx="234950" cy="560388"/>
            </a:xfrm>
            <a:custGeom>
              <a:avLst/>
              <a:gdLst>
                <a:gd name="T0" fmla="*/ 111 w 148"/>
                <a:gd name="T1" fmla="*/ 0 h 353"/>
                <a:gd name="T2" fmla="*/ 111 w 148"/>
                <a:gd name="T3" fmla="*/ 38 h 353"/>
                <a:gd name="T4" fmla="*/ 148 w 148"/>
                <a:gd name="T5" fmla="*/ 353 h 353"/>
                <a:gd name="T6" fmla="*/ 84 w 148"/>
                <a:gd name="T7" fmla="*/ 353 h 353"/>
                <a:gd name="T8" fmla="*/ 15 w 148"/>
                <a:gd name="T9" fmla="*/ 213 h 353"/>
                <a:gd name="T10" fmla="*/ 81 w 148"/>
                <a:gd name="T11" fmla="*/ 168 h 353"/>
                <a:gd name="T12" fmla="*/ 0 w 148"/>
                <a:gd name="T13" fmla="*/ 131 h 353"/>
                <a:gd name="T14" fmla="*/ 75 w 148"/>
                <a:gd name="T15" fmla="*/ 16 h 353"/>
                <a:gd name="T16" fmla="*/ 111 w 148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3">
                  <a:moveTo>
                    <a:pt x="111" y="0"/>
                  </a:moveTo>
                  <a:lnTo>
                    <a:pt x="111" y="38"/>
                  </a:lnTo>
                  <a:lnTo>
                    <a:pt x="148" y="353"/>
                  </a:lnTo>
                  <a:lnTo>
                    <a:pt x="84" y="353"/>
                  </a:lnTo>
                  <a:lnTo>
                    <a:pt x="15" y="213"/>
                  </a:lnTo>
                  <a:lnTo>
                    <a:pt x="81" y="168"/>
                  </a:lnTo>
                  <a:lnTo>
                    <a:pt x="0" y="131"/>
                  </a:lnTo>
                  <a:lnTo>
                    <a:pt x="75" y="1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85"/>
            <p:cNvSpPr>
              <a:spLocks/>
            </p:cNvSpPr>
            <p:nvPr/>
          </p:nvSpPr>
          <p:spPr bwMode="auto">
            <a:xfrm>
              <a:off x="3984625" y="3312319"/>
              <a:ext cx="233363" cy="560388"/>
            </a:xfrm>
            <a:custGeom>
              <a:avLst/>
              <a:gdLst>
                <a:gd name="T0" fmla="*/ 36 w 147"/>
                <a:gd name="T1" fmla="*/ 0 h 353"/>
                <a:gd name="T2" fmla="*/ 36 w 147"/>
                <a:gd name="T3" fmla="*/ 38 h 353"/>
                <a:gd name="T4" fmla="*/ 0 w 147"/>
                <a:gd name="T5" fmla="*/ 353 h 353"/>
                <a:gd name="T6" fmla="*/ 63 w 147"/>
                <a:gd name="T7" fmla="*/ 353 h 353"/>
                <a:gd name="T8" fmla="*/ 131 w 147"/>
                <a:gd name="T9" fmla="*/ 213 h 353"/>
                <a:gd name="T10" fmla="*/ 66 w 147"/>
                <a:gd name="T11" fmla="*/ 168 h 353"/>
                <a:gd name="T12" fmla="*/ 147 w 147"/>
                <a:gd name="T13" fmla="*/ 131 h 353"/>
                <a:gd name="T14" fmla="*/ 81 w 147"/>
                <a:gd name="T15" fmla="*/ 19 h 353"/>
                <a:gd name="T16" fmla="*/ 36 w 147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3">
                  <a:moveTo>
                    <a:pt x="36" y="0"/>
                  </a:moveTo>
                  <a:lnTo>
                    <a:pt x="36" y="38"/>
                  </a:lnTo>
                  <a:lnTo>
                    <a:pt x="0" y="353"/>
                  </a:lnTo>
                  <a:lnTo>
                    <a:pt x="63" y="353"/>
                  </a:lnTo>
                  <a:lnTo>
                    <a:pt x="131" y="213"/>
                  </a:lnTo>
                  <a:lnTo>
                    <a:pt x="66" y="168"/>
                  </a:lnTo>
                  <a:lnTo>
                    <a:pt x="147" y="131"/>
                  </a:lnTo>
                  <a:lnTo>
                    <a:pt x="81" y="1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86"/>
            <p:cNvSpPr>
              <a:spLocks/>
            </p:cNvSpPr>
            <p:nvPr/>
          </p:nvSpPr>
          <p:spPr bwMode="auto">
            <a:xfrm>
              <a:off x="3851275" y="3437732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0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87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88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89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90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91"/>
            <p:cNvSpPr>
              <a:spLocks/>
            </p:cNvSpPr>
            <p:nvPr/>
          </p:nvSpPr>
          <p:spPr bwMode="auto">
            <a:xfrm>
              <a:off x="3775075" y="3215482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92"/>
            <p:cNvSpPr>
              <a:spLocks/>
            </p:cNvSpPr>
            <p:nvPr/>
          </p:nvSpPr>
          <p:spPr bwMode="auto">
            <a:xfrm>
              <a:off x="3582988" y="2442369"/>
              <a:ext cx="685800" cy="682625"/>
            </a:xfrm>
            <a:custGeom>
              <a:avLst/>
              <a:gdLst>
                <a:gd name="T0" fmla="*/ 335 w 427"/>
                <a:gd name="T1" fmla="*/ 61 h 425"/>
                <a:gd name="T2" fmla="*/ 403 w 427"/>
                <a:gd name="T3" fmla="*/ 129 h 425"/>
                <a:gd name="T4" fmla="*/ 207 w 427"/>
                <a:gd name="T5" fmla="*/ 424 h 425"/>
                <a:gd name="T6" fmla="*/ 33 w 427"/>
                <a:gd name="T7" fmla="*/ 332 h 425"/>
                <a:gd name="T8" fmla="*/ 50 w 427"/>
                <a:gd name="T9" fmla="*/ 82 h 425"/>
                <a:gd name="T10" fmla="*/ 335 w 427"/>
                <a:gd name="T11" fmla="*/ 6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5">
                  <a:moveTo>
                    <a:pt x="335" y="61"/>
                  </a:moveTo>
                  <a:cubicBezTo>
                    <a:pt x="373" y="67"/>
                    <a:pt x="394" y="93"/>
                    <a:pt x="403" y="129"/>
                  </a:cubicBezTo>
                  <a:cubicBezTo>
                    <a:pt x="427" y="221"/>
                    <a:pt x="377" y="422"/>
                    <a:pt x="207" y="424"/>
                  </a:cubicBezTo>
                  <a:cubicBezTo>
                    <a:pt x="119" y="425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93"/>
            <p:cNvSpPr>
              <a:spLocks/>
            </p:cNvSpPr>
            <p:nvPr/>
          </p:nvSpPr>
          <p:spPr bwMode="auto">
            <a:xfrm>
              <a:off x="3497263" y="2518569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94"/>
            <p:cNvSpPr>
              <a:spLocks/>
            </p:cNvSpPr>
            <p:nvPr/>
          </p:nvSpPr>
          <p:spPr bwMode="auto">
            <a:xfrm>
              <a:off x="3560763" y="2497932"/>
              <a:ext cx="692150" cy="449263"/>
            </a:xfrm>
            <a:custGeom>
              <a:avLst/>
              <a:gdLst>
                <a:gd name="T0" fmla="*/ 93 w 431"/>
                <a:gd name="T1" fmla="*/ 123 h 280"/>
                <a:gd name="T2" fmla="*/ 215 w 431"/>
                <a:gd name="T3" fmla="*/ 127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3"/>
                  </a:moveTo>
                  <a:cubicBezTo>
                    <a:pt x="138" y="151"/>
                    <a:pt x="174" y="109"/>
                    <a:pt x="215" y="127"/>
                  </a:cubicBezTo>
                  <a:cubicBezTo>
                    <a:pt x="256" y="145"/>
                    <a:pt x="368" y="59"/>
                    <a:pt x="392" y="247"/>
                  </a:cubicBezTo>
                  <a:cubicBezTo>
                    <a:pt x="431" y="111"/>
                    <a:pt x="372" y="14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7"/>
                    <a:pt x="59" y="159"/>
                    <a:pt x="93" y="123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95"/>
            <p:cNvSpPr>
              <a:spLocks/>
            </p:cNvSpPr>
            <p:nvPr/>
          </p:nvSpPr>
          <p:spPr bwMode="auto">
            <a:xfrm>
              <a:off x="3703638" y="2658269"/>
              <a:ext cx="261938" cy="63500"/>
            </a:xfrm>
            <a:custGeom>
              <a:avLst/>
              <a:gdLst>
                <a:gd name="T0" fmla="*/ 0 w 163"/>
                <a:gd name="T1" fmla="*/ 11 h 40"/>
                <a:gd name="T2" fmla="*/ 58 w 163"/>
                <a:gd name="T3" fmla="*/ 39 h 40"/>
                <a:gd name="T4" fmla="*/ 104 w 163"/>
                <a:gd name="T5" fmla="*/ 33 h 40"/>
                <a:gd name="T6" fmla="*/ 162 w 163"/>
                <a:gd name="T7" fmla="*/ 9 h 40"/>
                <a:gd name="T8" fmla="*/ 161 w 163"/>
                <a:gd name="T9" fmla="*/ 4 h 40"/>
                <a:gd name="T10" fmla="*/ 73 w 163"/>
                <a:gd name="T11" fmla="*/ 26 h 40"/>
                <a:gd name="T12" fmla="*/ 3 w 163"/>
                <a:gd name="T13" fmla="*/ 10 h 40"/>
                <a:gd name="T14" fmla="*/ 0 w 163"/>
                <a:gd name="T15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0">
                  <a:moveTo>
                    <a:pt x="0" y="11"/>
                  </a:moveTo>
                  <a:cubicBezTo>
                    <a:pt x="1" y="35"/>
                    <a:pt x="41" y="38"/>
                    <a:pt x="58" y="39"/>
                  </a:cubicBezTo>
                  <a:cubicBezTo>
                    <a:pt x="74" y="40"/>
                    <a:pt x="89" y="38"/>
                    <a:pt x="104" y="33"/>
                  </a:cubicBezTo>
                  <a:cubicBezTo>
                    <a:pt x="123" y="28"/>
                    <a:pt x="147" y="21"/>
                    <a:pt x="162" y="9"/>
                  </a:cubicBezTo>
                  <a:cubicBezTo>
                    <a:pt x="163" y="7"/>
                    <a:pt x="163" y="5"/>
                    <a:pt x="161" y="4"/>
                  </a:cubicBezTo>
                  <a:cubicBezTo>
                    <a:pt x="132" y="0"/>
                    <a:pt x="102" y="23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1" y="9"/>
                    <a:pt x="0" y="9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96"/>
            <p:cNvSpPr>
              <a:spLocks noEditPoints="1"/>
            </p:cNvSpPr>
            <p:nvPr/>
          </p:nvSpPr>
          <p:spPr bwMode="auto">
            <a:xfrm>
              <a:off x="3659188" y="2859882"/>
              <a:ext cx="504825" cy="18573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97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98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99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00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01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02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03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04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06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07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08"/>
            <p:cNvSpPr>
              <a:spLocks/>
            </p:cNvSpPr>
            <p:nvPr/>
          </p:nvSpPr>
          <p:spPr bwMode="auto">
            <a:xfrm>
              <a:off x="4460875" y="3066256"/>
              <a:ext cx="268288" cy="560388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09"/>
            <p:cNvSpPr>
              <a:spLocks/>
            </p:cNvSpPr>
            <p:nvPr/>
          </p:nvSpPr>
          <p:spPr bwMode="auto">
            <a:xfrm>
              <a:off x="4283075" y="3031331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1 w 70"/>
                <a:gd name="T5" fmla="*/ 97 h 102"/>
                <a:gd name="T6" fmla="*/ 9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4" y="17"/>
                    <a:pt x="62" y="42"/>
                  </a:cubicBezTo>
                  <a:cubicBezTo>
                    <a:pt x="70" y="68"/>
                    <a:pt x="65" y="92"/>
                    <a:pt x="51" y="97"/>
                  </a:cubicBezTo>
                  <a:cubicBezTo>
                    <a:pt x="36" y="102"/>
                    <a:pt x="17" y="85"/>
                    <a:pt x="9" y="60"/>
                  </a:cubicBezTo>
                  <a:cubicBezTo>
                    <a:pt x="0" y="34"/>
                    <a:pt x="6" y="10"/>
                    <a:pt x="2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210"/>
            <p:cNvSpPr>
              <a:spLocks/>
            </p:cNvSpPr>
            <p:nvPr/>
          </p:nvSpPr>
          <p:spPr bwMode="auto">
            <a:xfrm>
              <a:off x="4791075" y="3031331"/>
              <a:ext cx="112713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5" y="102"/>
                    <a:pt x="53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211"/>
            <p:cNvSpPr>
              <a:spLocks/>
            </p:cNvSpPr>
            <p:nvPr/>
          </p:nvSpPr>
          <p:spPr bwMode="auto">
            <a:xfrm>
              <a:off x="4408488" y="3602831"/>
              <a:ext cx="354013" cy="434975"/>
            </a:xfrm>
            <a:custGeom>
              <a:avLst/>
              <a:gdLst>
                <a:gd name="T0" fmla="*/ 117 w 221"/>
                <a:gd name="T1" fmla="*/ 0 h 271"/>
                <a:gd name="T2" fmla="*/ 0 w 221"/>
                <a:gd name="T3" fmla="*/ 35 h 271"/>
                <a:gd name="T4" fmla="*/ 45 w 221"/>
                <a:gd name="T5" fmla="*/ 271 h 271"/>
                <a:gd name="T6" fmla="*/ 202 w 221"/>
                <a:gd name="T7" fmla="*/ 271 h 271"/>
                <a:gd name="T8" fmla="*/ 221 w 221"/>
                <a:gd name="T9" fmla="*/ 36 h 271"/>
                <a:gd name="T10" fmla="*/ 117 w 221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71">
                  <a:moveTo>
                    <a:pt x="117" y="0"/>
                  </a:moveTo>
                  <a:cubicBezTo>
                    <a:pt x="117" y="0"/>
                    <a:pt x="0" y="28"/>
                    <a:pt x="0" y="35"/>
                  </a:cubicBezTo>
                  <a:cubicBezTo>
                    <a:pt x="0" y="42"/>
                    <a:pt x="45" y="271"/>
                    <a:pt x="45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9F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212"/>
            <p:cNvSpPr>
              <a:spLocks/>
            </p:cNvSpPr>
            <p:nvPr/>
          </p:nvSpPr>
          <p:spPr bwMode="auto">
            <a:xfrm>
              <a:off x="4286250" y="3475831"/>
              <a:ext cx="233363" cy="561975"/>
            </a:xfrm>
            <a:custGeom>
              <a:avLst/>
              <a:gdLst>
                <a:gd name="T0" fmla="*/ 110 w 147"/>
                <a:gd name="T1" fmla="*/ 0 h 354"/>
                <a:gd name="T2" fmla="*/ 110 w 147"/>
                <a:gd name="T3" fmla="*/ 38 h 354"/>
                <a:gd name="T4" fmla="*/ 147 w 147"/>
                <a:gd name="T5" fmla="*/ 354 h 354"/>
                <a:gd name="T6" fmla="*/ 84 w 147"/>
                <a:gd name="T7" fmla="*/ 354 h 354"/>
                <a:gd name="T8" fmla="*/ 14 w 147"/>
                <a:gd name="T9" fmla="*/ 213 h 354"/>
                <a:gd name="T10" fmla="*/ 81 w 147"/>
                <a:gd name="T11" fmla="*/ 170 h 354"/>
                <a:gd name="T12" fmla="*/ 0 w 147"/>
                <a:gd name="T13" fmla="*/ 131 h 354"/>
                <a:gd name="T14" fmla="*/ 74 w 147"/>
                <a:gd name="T15" fmla="*/ 16 h 354"/>
                <a:gd name="T16" fmla="*/ 110 w 147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4">
                  <a:moveTo>
                    <a:pt x="110" y="0"/>
                  </a:moveTo>
                  <a:lnTo>
                    <a:pt x="110" y="38"/>
                  </a:lnTo>
                  <a:lnTo>
                    <a:pt x="147" y="354"/>
                  </a:lnTo>
                  <a:lnTo>
                    <a:pt x="84" y="354"/>
                  </a:lnTo>
                  <a:lnTo>
                    <a:pt x="14" y="213"/>
                  </a:lnTo>
                  <a:lnTo>
                    <a:pt x="81" y="170"/>
                  </a:lnTo>
                  <a:lnTo>
                    <a:pt x="0" y="131"/>
                  </a:lnTo>
                  <a:lnTo>
                    <a:pt x="74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213"/>
            <p:cNvSpPr>
              <a:spLocks/>
            </p:cNvSpPr>
            <p:nvPr/>
          </p:nvSpPr>
          <p:spPr bwMode="auto">
            <a:xfrm>
              <a:off x="4670425" y="3475831"/>
              <a:ext cx="231775" cy="561975"/>
            </a:xfrm>
            <a:custGeom>
              <a:avLst/>
              <a:gdLst>
                <a:gd name="T0" fmla="*/ 37 w 146"/>
                <a:gd name="T1" fmla="*/ 0 h 354"/>
                <a:gd name="T2" fmla="*/ 37 w 146"/>
                <a:gd name="T3" fmla="*/ 38 h 354"/>
                <a:gd name="T4" fmla="*/ 0 w 146"/>
                <a:gd name="T5" fmla="*/ 354 h 354"/>
                <a:gd name="T6" fmla="*/ 62 w 146"/>
                <a:gd name="T7" fmla="*/ 354 h 354"/>
                <a:gd name="T8" fmla="*/ 132 w 146"/>
                <a:gd name="T9" fmla="*/ 213 h 354"/>
                <a:gd name="T10" fmla="*/ 65 w 146"/>
                <a:gd name="T11" fmla="*/ 170 h 354"/>
                <a:gd name="T12" fmla="*/ 146 w 146"/>
                <a:gd name="T13" fmla="*/ 131 h 354"/>
                <a:gd name="T14" fmla="*/ 80 w 146"/>
                <a:gd name="T15" fmla="*/ 20 h 354"/>
                <a:gd name="T16" fmla="*/ 37 w 146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4">
                  <a:moveTo>
                    <a:pt x="37" y="0"/>
                  </a:moveTo>
                  <a:lnTo>
                    <a:pt x="37" y="38"/>
                  </a:lnTo>
                  <a:lnTo>
                    <a:pt x="0" y="354"/>
                  </a:lnTo>
                  <a:lnTo>
                    <a:pt x="62" y="354"/>
                  </a:lnTo>
                  <a:lnTo>
                    <a:pt x="132" y="213"/>
                  </a:lnTo>
                  <a:lnTo>
                    <a:pt x="65" y="170"/>
                  </a:lnTo>
                  <a:lnTo>
                    <a:pt x="146" y="131"/>
                  </a:lnTo>
                  <a:lnTo>
                    <a:pt x="80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214"/>
            <p:cNvSpPr>
              <a:spLocks/>
            </p:cNvSpPr>
            <p:nvPr/>
          </p:nvSpPr>
          <p:spPr bwMode="auto">
            <a:xfrm>
              <a:off x="4537075" y="3602831"/>
              <a:ext cx="114300" cy="1111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215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16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17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18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219"/>
            <p:cNvSpPr>
              <a:spLocks/>
            </p:cNvSpPr>
            <p:nvPr/>
          </p:nvSpPr>
          <p:spPr bwMode="auto">
            <a:xfrm>
              <a:off x="4460875" y="3378994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2" y="56"/>
                    <a:pt x="83" y="58"/>
                  </a:cubicBezTo>
                  <a:cubicBezTo>
                    <a:pt x="84" y="58"/>
                    <a:pt x="84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9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20"/>
            <p:cNvSpPr>
              <a:spLocks/>
            </p:cNvSpPr>
            <p:nvPr/>
          </p:nvSpPr>
          <p:spPr bwMode="auto">
            <a:xfrm>
              <a:off x="4183063" y="2682081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3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4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21"/>
            <p:cNvSpPr>
              <a:spLocks noEditPoints="1"/>
            </p:cNvSpPr>
            <p:nvPr/>
          </p:nvSpPr>
          <p:spPr bwMode="auto">
            <a:xfrm>
              <a:off x="4279900" y="2585244"/>
              <a:ext cx="647700" cy="584200"/>
            </a:xfrm>
            <a:custGeom>
              <a:avLst/>
              <a:gdLst>
                <a:gd name="T0" fmla="*/ 311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0 w 404"/>
                <a:gd name="T9" fmla="*/ 360 h 363"/>
                <a:gd name="T10" fmla="*/ 32 w 404"/>
                <a:gd name="T11" fmla="*/ 363 h 363"/>
                <a:gd name="T12" fmla="*/ 37 w 404"/>
                <a:gd name="T13" fmla="*/ 362 h 363"/>
                <a:gd name="T14" fmla="*/ 37 w 404"/>
                <a:gd name="T15" fmla="*/ 361 h 363"/>
                <a:gd name="T16" fmla="*/ 37 w 404"/>
                <a:gd name="T17" fmla="*/ 340 h 363"/>
                <a:gd name="T18" fmla="*/ 32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9 h 363"/>
                <a:gd name="T26" fmla="*/ 103 w 404"/>
                <a:gd name="T27" fmla="*/ 154 h 363"/>
                <a:gd name="T28" fmla="*/ 242 w 404"/>
                <a:gd name="T29" fmla="*/ 176 h 363"/>
                <a:gd name="T30" fmla="*/ 296 w 404"/>
                <a:gd name="T31" fmla="*/ 189 h 363"/>
                <a:gd name="T32" fmla="*/ 311 w 404"/>
                <a:gd name="T33" fmla="*/ 177 h 363"/>
                <a:gd name="T34" fmla="*/ 359 w 404"/>
                <a:gd name="T35" fmla="*/ 315 h 363"/>
                <a:gd name="T36" fmla="*/ 356 w 404"/>
                <a:gd name="T37" fmla="*/ 340 h 363"/>
                <a:gd name="T38" fmla="*/ 356 w 404"/>
                <a:gd name="T39" fmla="*/ 361 h 363"/>
                <a:gd name="T40" fmla="*/ 356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1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1" y="68"/>
                  </a:moveTo>
                  <a:cubicBezTo>
                    <a:pt x="225" y="0"/>
                    <a:pt x="91" y="41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0" y="360"/>
                  </a:cubicBezTo>
                  <a:cubicBezTo>
                    <a:pt x="31" y="360"/>
                    <a:pt x="32" y="362"/>
                    <a:pt x="32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7" y="362"/>
                    <a:pt x="37" y="361"/>
                    <a:pt x="37" y="361"/>
                  </a:cubicBezTo>
                  <a:cubicBezTo>
                    <a:pt x="38" y="354"/>
                    <a:pt x="37" y="340"/>
                    <a:pt x="37" y="340"/>
                  </a:cubicBezTo>
                  <a:cubicBezTo>
                    <a:pt x="37" y="328"/>
                    <a:pt x="34" y="318"/>
                    <a:pt x="32" y="307"/>
                  </a:cubicBezTo>
                  <a:cubicBezTo>
                    <a:pt x="41" y="256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9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6"/>
                  </a:cubicBezTo>
                  <a:cubicBezTo>
                    <a:pt x="259" y="182"/>
                    <a:pt x="278" y="191"/>
                    <a:pt x="296" y="189"/>
                  </a:cubicBezTo>
                  <a:cubicBezTo>
                    <a:pt x="304" y="189"/>
                    <a:pt x="310" y="183"/>
                    <a:pt x="311" y="177"/>
                  </a:cubicBezTo>
                  <a:cubicBezTo>
                    <a:pt x="332" y="240"/>
                    <a:pt x="349" y="269"/>
                    <a:pt x="359" y="315"/>
                  </a:cubicBezTo>
                  <a:cubicBezTo>
                    <a:pt x="358" y="323"/>
                    <a:pt x="356" y="331"/>
                    <a:pt x="356" y="340"/>
                  </a:cubicBezTo>
                  <a:cubicBezTo>
                    <a:pt x="356" y="340"/>
                    <a:pt x="355" y="354"/>
                    <a:pt x="356" y="361"/>
                  </a:cubicBezTo>
                  <a:cubicBezTo>
                    <a:pt x="356" y="361"/>
                    <a:pt x="356" y="362"/>
                    <a:pt x="356" y="362"/>
                  </a:cubicBezTo>
                  <a:cubicBezTo>
                    <a:pt x="357" y="363"/>
                    <a:pt x="360" y="363"/>
                    <a:pt x="361" y="363"/>
                  </a:cubicBezTo>
                  <a:cubicBezTo>
                    <a:pt x="361" y="362"/>
                    <a:pt x="363" y="360"/>
                    <a:pt x="363" y="360"/>
                  </a:cubicBezTo>
                  <a:cubicBezTo>
                    <a:pt x="364" y="357"/>
                    <a:pt x="364" y="354"/>
                    <a:pt x="364" y="351"/>
                  </a:cubicBezTo>
                  <a:cubicBezTo>
                    <a:pt x="364" y="347"/>
                    <a:pt x="365" y="342"/>
                    <a:pt x="366" y="338"/>
                  </a:cubicBezTo>
                  <a:cubicBezTo>
                    <a:pt x="379" y="288"/>
                    <a:pt x="404" y="90"/>
                    <a:pt x="311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1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22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23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24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25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226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FA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227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228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solidFill>
              <a:srgbClr val="249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229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0" y="990600"/>
            <a:ext cx="9144000" cy="41529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883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-85047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8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793" y="130723"/>
            <a:ext cx="6096000" cy="35608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023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Date Placeholder 3"/>
          <p:cNvSpPr txBox="1">
            <a:spLocks/>
          </p:cNvSpPr>
          <p:nvPr userDrawn="1"/>
        </p:nvSpPr>
        <p:spPr>
          <a:xfrm>
            <a:off x="457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aleway"/>
                <a:ea typeface="+mn-ea"/>
                <a:cs typeface="Raleway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 err="1" smtClean="0">
                <a:latin typeface="Calibri Light" panose="020F0302020204030204" pitchFamily="34" charset="0"/>
              </a:rPr>
              <a:t>www.coral-club.com</a:t>
            </a:r>
            <a:endParaRPr lang="en-US" i="0" dirty="0">
              <a:latin typeface="Calibri Light" panose="020F0302020204030204" pitchFamily="34" charset="0"/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4257731" y="4720365"/>
            <a:ext cx="628539" cy="280755"/>
            <a:chOff x="3256504" y="4721279"/>
            <a:chExt cx="628539" cy="280755"/>
          </a:xfrm>
        </p:grpSpPr>
        <p:sp>
          <p:nvSpPr>
            <p:cNvPr id="5" name="Oval 4"/>
            <p:cNvSpPr/>
            <p:nvPr userDrawn="1"/>
          </p:nvSpPr>
          <p:spPr>
            <a:xfrm>
              <a:off x="3256504" y="4721279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3608196" y="4725187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3365891" y="4826243"/>
              <a:ext cx="45719" cy="73401"/>
              <a:chOff x="3345327" y="4804129"/>
              <a:chExt cx="74099" cy="118964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 userDrawn="1"/>
          </p:nvGrpSpPr>
          <p:grpSpPr>
            <a:xfrm flipH="1" flipV="1">
              <a:off x="3727667" y="4823914"/>
              <a:ext cx="45719" cy="73401"/>
              <a:chOff x="3345327" y="4804129"/>
              <a:chExt cx="74099" cy="118964"/>
            </a:xfrm>
          </p:grpSpPr>
          <p:cxnSp>
            <p:nvCxnSpPr>
              <p:cNvPr id="35" name="Straight Connector 34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7" name="Straight Connector 36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Изображение 39" descr="CC_Logo_Green.eps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130723"/>
            <a:ext cx="461049" cy="3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5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52" r:id="rId5"/>
    <p:sldLayoutId id="2147483653" r:id="rId6"/>
    <p:sldLayoutId id="2147483666" r:id="rId7"/>
    <p:sldLayoutId id="2147483668" r:id="rId8"/>
    <p:sldLayoutId id="2147483667" r:id="rId9"/>
    <p:sldLayoutId id="2147483660" r:id="rId10"/>
    <p:sldLayoutId id="214748366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1400" b="1" kern="1200">
          <a:solidFill>
            <a:schemeClr val="tx1"/>
          </a:solidFill>
          <a:latin typeface="Raleway"/>
          <a:ea typeface="+mj-ea"/>
          <a:cs typeface="Ralewa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Raleway"/>
          <a:ea typeface="+mn-ea"/>
          <a:cs typeface="Raleway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Raleway"/>
          <a:ea typeface="+mn-ea"/>
          <a:cs typeface="Raleway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Raleway"/>
          <a:ea typeface="+mn-ea"/>
          <a:cs typeface="Raleway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Raleway"/>
          <a:ea typeface="+mn-ea"/>
          <a:cs typeface="Raleway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Raleway"/>
          <a:ea typeface="+mn-ea"/>
          <a:cs typeface="Raleway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emf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Olga.Shirimova\Desktop\Hi_Fiber_background (1)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-1587"/>
            <a:ext cx="9144000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61686" y="314325"/>
            <a:ext cx="5220627" cy="60960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ru-RU" sz="1100" b="1" dirty="0" smtClean="0">
              <a:solidFill>
                <a:srgbClr val="EF1156"/>
              </a:solidFill>
              <a:latin typeface="Raleway"/>
              <a:cs typeface="Raleway"/>
            </a:endParaRPr>
          </a:p>
        </p:txBody>
      </p:sp>
      <p:sp>
        <p:nvSpPr>
          <p:cNvPr id="23" name="object 3"/>
          <p:cNvSpPr txBox="1">
            <a:spLocks/>
          </p:cNvSpPr>
          <p:nvPr/>
        </p:nvSpPr>
        <p:spPr>
          <a:xfrm>
            <a:off x="3328351" y="4461094"/>
            <a:ext cx="2487295" cy="2680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2375"/>
              </a:lnSpc>
            </a:pPr>
            <a:r>
              <a:rPr lang="en-US" sz="1100" spc="55" dirty="0" smtClean="0">
                <a:solidFill>
                  <a:schemeClr val="bg1"/>
                </a:solidFill>
              </a:rPr>
              <a:t>CORAL-CLUB.COM</a:t>
            </a:r>
            <a:endParaRPr lang="en-US" sz="1100" spc="55" dirty="0">
              <a:solidFill>
                <a:schemeClr val="bg1"/>
              </a:solidFill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3260110" y="572057"/>
            <a:ext cx="4788513" cy="1379574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endParaRPr lang="ru-RU" b="1" dirty="0" smtClean="0">
              <a:solidFill>
                <a:srgbClr val="7030A0"/>
              </a:solidFill>
              <a:latin typeface="Raleway"/>
              <a:cs typeface="Raleway"/>
            </a:endParaRPr>
          </a:p>
          <a:p>
            <a:r>
              <a:rPr lang="lv-LV" sz="4000" b="1" dirty="0" err="1" smtClean="0">
                <a:solidFill>
                  <a:srgbClr val="FFFF99"/>
                </a:solidFill>
                <a:latin typeface="Raleway"/>
                <a:cs typeface="Raleway"/>
              </a:rPr>
              <a:t>Daily</a:t>
            </a:r>
            <a:r>
              <a:rPr lang="lv-LV" sz="4000" b="1" dirty="0" smtClean="0">
                <a:solidFill>
                  <a:srgbClr val="FFFF99"/>
                </a:solidFill>
                <a:latin typeface="Raleway"/>
                <a:cs typeface="Raleway"/>
              </a:rPr>
              <a:t> </a:t>
            </a:r>
            <a:r>
              <a:rPr lang="lv-LV" sz="4000" b="1" dirty="0" err="1" smtClean="0">
                <a:solidFill>
                  <a:srgbClr val="FFFF99"/>
                </a:solidFill>
                <a:latin typeface="Raleway"/>
                <a:cs typeface="Raleway"/>
              </a:rPr>
              <a:t>Delicious</a:t>
            </a:r>
            <a:r>
              <a:rPr lang="lv-LV" sz="4000" b="1" dirty="0" smtClean="0">
                <a:solidFill>
                  <a:srgbClr val="FFFF99"/>
                </a:solidFill>
                <a:latin typeface="Raleway"/>
                <a:cs typeface="Raleway"/>
              </a:rPr>
              <a:t> </a:t>
            </a:r>
          </a:p>
          <a:p>
            <a:r>
              <a:rPr lang="lv-LV" sz="4000" b="1" dirty="0" err="1" smtClean="0">
                <a:solidFill>
                  <a:srgbClr val="FFFF99"/>
                </a:solidFill>
                <a:latin typeface="Raleway"/>
                <a:cs typeface="Raleway"/>
              </a:rPr>
              <a:t>Hai-Faiber</a:t>
            </a:r>
            <a:r>
              <a:rPr lang="ru-RU" b="1" dirty="0" smtClean="0">
                <a:solidFill>
                  <a:srgbClr val="7030A0"/>
                </a:solidFill>
                <a:latin typeface="Raleway"/>
                <a:cs typeface="Raleway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Raleway"/>
                <a:cs typeface="Raleway"/>
              </a:rPr>
            </a:br>
            <a:endParaRPr lang="ru-RU" sz="3200" b="1" dirty="0">
              <a:solidFill>
                <a:srgbClr val="7030A0"/>
              </a:solidFill>
            </a:endParaRPr>
          </a:p>
          <a:p>
            <a:pPr algn="ctr"/>
            <a:endParaRPr lang="ru-RU" sz="2800" b="1" dirty="0" smtClean="0">
              <a:solidFill>
                <a:srgbClr val="EF1156"/>
              </a:solidFill>
              <a:latin typeface="Raleway"/>
              <a:cs typeface="Raleway"/>
            </a:endParaRPr>
          </a:p>
        </p:txBody>
      </p:sp>
      <p:pic>
        <p:nvPicPr>
          <p:cNvPr id="8" name="Изображение 17" descr="CC_Logo_Green.eps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rgbClr val="EF1156">
                <a:tint val="45000"/>
                <a:satMod val="400000"/>
              </a:srgbClr>
            </a:duotone>
            <a:lum bright="64000" contras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196" y="344016"/>
            <a:ext cx="689688" cy="456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6035" y="36786"/>
            <a:ext cx="4558350" cy="455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0111" y="2142698"/>
            <a:ext cx="50769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 smtClean="0">
                <a:solidFill>
                  <a:schemeClr val="bg1"/>
                </a:solidFill>
              </a:rPr>
              <a:t>Sabalansēts pārtikas šķiedrvielu avots ar izteiktu ogu-augļu garšu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32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10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324138" y="315442"/>
            <a:ext cx="357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117909" y="0"/>
            <a:ext cx="4026091" cy="52117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454498" y="1238772"/>
            <a:ext cx="364523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5000" b="1" dirty="0" smtClean="0">
                <a:solidFill>
                  <a:schemeClr val="bg1"/>
                </a:solidFill>
              </a:rPr>
              <a:t>Šķiedrvielas</a:t>
            </a:r>
            <a:r>
              <a:rPr lang="ru-RU" sz="5000" b="1" dirty="0" smtClean="0">
                <a:solidFill>
                  <a:schemeClr val="bg1"/>
                </a:solidFill>
              </a:rPr>
              <a:t> </a:t>
            </a:r>
            <a:r>
              <a:rPr lang="ru-RU" sz="5000" b="1" dirty="0">
                <a:solidFill>
                  <a:schemeClr val="bg1"/>
                </a:solidFill>
              </a:rPr>
              <a:t>–</a:t>
            </a:r>
            <a:r>
              <a:rPr lang="ru-RU" sz="5000" b="1" dirty="0" smtClean="0">
                <a:solidFill>
                  <a:schemeClr val="bg1"/>
                </a:solidFill>
              </a:rPr>
              <a:t/>
            </a:r>
            <a:br>
              <a:rPr lang="ru-RU" sz="5000" b="1" dirty="0" smtClean="0">
                <a:solidFill>
                  <a:schemeClr val="bg1"/>
                </a:solidFill>
              </a:rPr>
            </a:br>
            <a:r>
              <a:rPr lang="lv-LV" sz="5000" b="1" dirty="0" smtClean="0">
                <a:solidFill>
                  <a:schemeClr val="bg1"/>
                </a:solidFill>
              </a:rPr>
              <a:t>tā ir veselība</a:t>
            </a:r>
            <a:endParaRPr lang="ru-RU" sz="5000" b="1" dirty="0" smtClean="0">
              <a:solidFill>
                <a:schemeClr val="bg1"/>
              </a:solidFill>
            </a:endParaRPr>
          </a:p>
          <a:p>
            <a:endParaRPr lang="ru-RU" sz="4000" b="1" dirty="0">
              <a:solidFill>
                <a:schemeClr val="bg1"/>
              </a:solidFill>
            </a:endParaRPr>
          </a:p>
          <a:p>
            <a:pPr algn="ctr"/>
            <a:endParaRPr lang="ru-RU" sz="3200" b="1" dirty="0">
              <a:solidFill>
                <a:schemeClr val="bg1"/>
              </a:solidFill>
            </a:endParaRPr>
          </a:p>
          <a:p>
            <a:pPr algn="ctr"/>
            <a:endParaRPr lang="ru-RU" sz="3200" dirty="0"/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8" y="1"/>
            <a:ext cx="5545753" cy="5211740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2225946452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11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324138" y="315442"/>
            <a:ext cx="357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94831" y="-3"/>
            <a:ext cx="4404904" cy="5146072"/>
          </a:xfrm>
          <a:prstGeom prst="rect">
            <a:avLst/>
          </a:prstGeom>
          <a:solidFill>
            <a:srgbClr val="D15B9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169706" y="650715"/>
            <a:ext cx="397429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5400" b="1" dirty="0" smtClean="0">
                <a:solidFill>
                  <a:schemeClr val="bg1"/>
                </a:solidFill>
              </a:rPr>
              <a:t>Šķiedrvielas</a:t>
            </a:r>
            <a:r>
              <a:rPr lang="ru-RU" sz="5400" b="1" dirty="0" smtClean="0">
                <a:solidFill>
                  <a:schemeClr val="bg1"/>
                </a:solidFill>
              </a:rPr>
              <a:t>–</a:t>
            </a:r>
            <a:r>
              <a:rPr lang="ru-RU" sz="5400" b="1" dirty="0">
                <a:solidFill>
                  <a:schemeClr val="bg1"/>
                </a:solidFill>
              </a:rPr>
              <a:t/>
            </a:r>
            <a:br>
              <a:rPr lang="ru-RU" sz="5400" b="1" dirty="0">
                <a:solidFill>
                  <a:schemeClr val="bg1"/>
                </a:solidFill>
              </a:rPr>
            </a:br>
            <a:r>
              <a:rPr lang="lv-LV" sz="5400" b="1" dirty="0" smtClean="0">
                <a:solidFill>
                  <a:schemeClr val="bg1"/>
                </a:solidFill>
              </a:rPr>
              <a:t>tas ir skaistums</a:t>
            </a:r>
            <a:endParaRPr lang="ru-RU" sz="5400" b="1" dirty="0">
              <a:solidFill>
                <a:schemeClr val="bg1"/>
              </a:solidFill>
            </a:endParaRPr>
          </a:p>
          <a:p>
            <a:pPr algn="ctr"/>
            <a:endParaRPr lang="ru-RU" sz="3200" b="1" dirty="0">
              <a:solidFill>
                <a:schemeClr val="bg1"/>
              </a:solidFill>
            </a:endParaRPr>
          </a:p>
          <a:p>
            <a:pPr algn="ctr"/>
            <a:endParaRPr lang="ru-RU" sz="3200" dirty="0"/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62" y="-2"/>
            <a:ext cx="5066779" cy="514350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9731097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12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324138" y="315442"/>
            <a:ext cx="357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30555" y="-3"/>
            <a:ext cx="5169180" cy="5146072"/>
          </a:xfrm>
          <a:prstGeom prst="rect">
            <a:avLst/>
          </a:prstGeom>
          <a:solidFill>
            <a:srgbClr val="3E9AE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213444" y="513780"/>
            <a:ext cx="387875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5000" b="1" dirty="0" smtClean="0">
                <a:solidFill>
                  <a:schemeClr val="bg1"/>
                </a:solidFill>
              </a:rPr>
              <a:t>Šķiedrvielas</a:t>
            </a:r>
            <a:r>
              <a:rPr lang="ru-RU" sz="5000" b="1" dirty="0" smtClean="0">
                <a:solidFill>
                  <a:schemeClr val="bg1"/>
                </a:solidFill>
              </a:rPr>
              <a:t>–</a:t>
            </a:r>
            <a:r>
              <a:rPr lang="ru-RU" sz="5000" b="1" dirty="0">
                <a:solidFill>
                  <a:schemeClr val="bg1"/>
                </a:solidFill>
              </a:rPr>
              <a:t/>
            </a:r>
            <a:br>
              <a:rPr lang="ru-RU" sz="5000" b="1" dirty="0">
                <a:solidFill>
                  <a:schemeClr val="bg1"/>
                </a:solidFill>
              </a:rPr>
            </a:br>
            <a:r>
              <a:rPr lang="lv-LV" sz="5000" b="1" dirty="0" smtClean="0">
                <a:solidFill>
                  <a:schemeClr val="bg1"/>
                </a:solidFill>
              </a:rPr>
              <a:t>tā ir </a:t>
            </a:r>
            <a:r>
              <a:rPr lang="lv-LV" sz="5000" b="1" smtClean="0">
                <a:solidFill>
                  <a:schemeClr val="bg1"/>
                </a:solidFill>
              </a:rPr>
              <a:t>slaida figūra</a:t>
            </a:r>
            <a:r>
              <a:rPr lang="ru-RU" sz="5000" b="1" smtClean="0">
                <a:solidFill>
                  <a:schemeClr val="bg1"/>
                </a:solidFill>
              </a:rPr>
              <a:t>!</a:t>
            </a:r>
            <a:endParaRPr lang="ru-RU" sz="5000" b="1" dirty="0">
              <a:solidFill>
                <a:schemeClr val="bg1"/>
              </a:solidFill>
            </a:endParaRPr>
          </a:p>
          <a:p>
            <a:pPr algn="ctr"/>
            <a:endParaRPr lang="ru-RU" sz="3200" b="1" dirty="0">
              <a:solidFill>
                <a:schemeClr val="bg1"/>
              </a:solidFill>
            </a:endParaRPr>
          </a:p>
          <a:p>
            <a:pPr algn="ctr"/>
            <a:endParaRPr lang="ru-RU" sz="3200" dirty="0"/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58" y="-3"/>
            <a:ext cx="5356196" cy="51460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3667432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Olga.Shirimova\Desktop\Hi_Fiber_background (1)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13</a:t>
            </a:fld>
            <a:endParaRPr sz="1400" spc="36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96522" y="-287988"/>
            <a:ext cx="4859022" cy="485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204" y="4076354"/>
            <a:ext cx="38112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FFFF99"/>
                </a:solidFill>
              </a:rPr>
              <a:t>1 </a:t>
            </a:r>
            <a:r>
              <a:rPr lang="lv-LV" sz="1400" dirty="0" smtClean="0">
                <a:solidFill>
                  <a:srgbClr val="FFFF99"/>
                </a:solidFill>
              </a:rPr>
              <a:t>iepakojums</a:t>
            </a:r>
            <a:r>
              <a:rPr lang="ru-RU" sz="1400" dirty="0" smtClean="0">
                <a:solidFill>
                  <a:srgbClr val="FFFF99"/>
                </a:solidFill>
              </a:rPr>
              <a:t>= </a:t>
            </a:r>
            <a:r>
              <a:rPr lang="ru-RU" sz="1400" dirty="0">
                <a:solidFill>
                  <a:srgbClr val="FFFF99"/>
                </a:solidFill>
              </a:rPr>
              <a:t>30 </a:t>
            </a:r>
            <a:r>
              <a:rPr lang="lv-LV" sz="1400" dirty="0" smtClean="0">
                <a:solidFill>
                  <a:srgbClr val="FFFF99"/>
                </a:solidFill>
              </a:rPr>
              <a:t>porcijas </a:t>
            </a:r>
            <a:r>
              <a:rPr lang="ru-RU" sz="1400" dirty="0" smtClean="0">
                <a:solidFill>
                  <a:srgbClr val="FFFF99"/>
                </a:solidFill>
              </a:rPr>
              <a:t>(</a:t>
            </a:r>
            <a:r>
              <a:rPr lang="lv-LV" sz="1400" dirty="0" smtClean="0">
                <a:solidFill>
                  <a:srgbClr val="FFFF99"/>
                </a:solidFill>
              </a:rPr>
              <a:t>pa</a:t>
            </a:r>
            <a:r>
              <a:rPr lang="ru-RU" sz="1400" dirty="0" smtClean="0">
                <a:solidFill>
                  <a:srgbClr val="FFFF99"/>
                </a:solidFill>
              </a:rPr>
              <a:t> </a:t>
            </a:r>
            <a:r>
              <a:rPr lang="ru-RU" sz="1400" dirty="0">
                <a:solidFill>
                  <a:srgbClr val="FFFF99"/>
                </a:solidFill>
              </a:rPr>
              <a:t>9 </a:t>
            </a:r>
            <a:r>
              <a:rPr lang="lv-LV" sz="1400" dirty="0" smtClean="0">
                <a:solidFill>
                  <a:srgbClr val="FFFF99"/>
                </a:solidFill>
              </a:rPr>
              <a:t>gr</a:t>
            </a:r>
            <a:r>
              <a:rPr lang="ru-RU" sz="1400" dirty="0" smtClean="0">
                <a:solidFill>
                  <a:srgbClr val="FFFF99"/>
                </a:solidFill>
              </a:rPr>
              <a:t>), </a:t>
            </a:r>
            <a:br>
              <a:rPr lang="ru-RU" sz="1400" dirty="0" smtClean="0">
                <a:solidFill>
                  <a:srgbClr val="FFFF99"/>
                </a:solidFill>
              </a:rPr>
            </a:br>
            <a:r>
              <a:rPr lang="ru-RU" sz="1400" dirty="0" smtClean="0">
                <a:solidFill>
                  <a:srgbClr val="FFFF99"/>
                </a:solidFill>
              </a:rPr>
              <a:t>1 </a:t>
            </a:r>
            <a:r>
              <a:rPr lang="lv-LV" sz="1400" dirty="0" smtClean="0">
                <a:solidFill>
                  <a:srgbClr val="FFFF99"/>
                </a:solidFill>
              </a:rPr>
              <a:t>porcija dienā</a:t>
            </a:r>
            <a:endParaRPr lang="ru-RU" sz="1400" dirty="0">
              <a:solidFill>
                <a:srgbClr val="FFFF99"/>
              </a:solidFill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629025" y="352425"/>
            <a:ext cx="520107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 err="1" smtClean="0">
                <a:solidFill>
                  <a:schemeClr val="bg1"/>
                </a:solidFill>
                <a:latin typeface="+mj-lt"/>
                <a:ea typeface="Roboto Light" panose="02000000000000000000" pitchFamily="2" charset="0"/>
              </a:rPr>
              <a:t>Deilī</a:t>
            </a:r>
            <a:r>
              <a:rPr lang="lv-LV" sz="2800" b="1" dirty="0" smtClean="0">
                <a:solidFill>
                  <a:schemeClr val="bg1"/>
                </a:solidFill>
                <a:latin typeface="+mj-lt"/>
                <a:ea typeface="Roboto Light" panose="02000000000000000000" pitchFamily="2" charset="0"/>
              </a:rPr>
              <a:t> </a:t>
            </a:r>
            <a:r>
              <a:rPr lang="lv-LV" sz="2800" b="1" dirty="0" err="1" smtClean="0">
                <a:solidFill>
                  <a:schemeClr val="bg1"/>
                </a:solidFill>
                <a:latin typeface="+mj-lt"/>
                <a:ea typeface="Roboto Light" panose="02000000000000000000" pitchFamily="2" charset="0"/>
              </a:rPr>
              <a:t>delišes</a:t>
            </a:r>
            <a:r>
              <a:rPr lang="lv-LV" sz="2800" b="1" dirty="0" smtClean="0">
                <a:solidFill>
                  <a:schemeClr val="bg1"/>
                </a:solidFill>
                <a:latin typeface="+mj-lt"/>
                <a:ea typeface="Roboto Light" panose="02000000000000000000" pitchFamily="2" charset="0"/>
              </a:rPr>
              <a:t> </a:t>
            </a:r>
            <a:r>
              <a:rPr lang="lv-LV" sz="2800" b="1" dirty="0" err="1" smtClean="0">
                <a:solidFill>
                  <a:schemeClr val="bg1"/>
                </a:solidFill>
                <a:latin typeface="+mj-lt"/>
                <a:ea typeface="Roboto Light" panose="02000000000000000000" pitchFamily="2" charset="0"/>
              </a:rPr>
              <a:t>Hai-faiber</a:t>
            </a:r>
            <a:r>
              <a:rPr lang="ru-RU" sz="2800" b="1" dirty="0" smtClean="0">
                <a:solidFill>
                  <a:schemeClr val="bg1"/>
                </a:solidFill>
                <a:latin typeface="+mj-lt"/>
                <a:ea typeface="Roboto Light" panose="02000000000000000000" pitchFamily="2" charset="0"/>
              </a:rPr>
              <a:t> –</a:t>
            </a:r>
            <a:br>
              <a:rPr lang="ru-RU" sz="2800" b="1" dirty="0" smtClean="0">
                <a:solidFill>
                  <a:schemeClr val="bg1"/>
                </a:solidFill>
                <a:latin typeface="+mj-lt"/>
                <a:ea typeface="Roboto Light" panose="02000000000000000000" pitchFamily="2" charset="0"/>
              </a:rPr>
            </a:br>
            <a:r>
              <a:rPr lang="lv-LV" sz="2800" b="1" dirty="0">
                <a:solidFill>
                  <a:srgbClr val="FFFF99"/>
                </a:solidFill>
                <a:latin typeface="+mj-lt"/>
                <a:ea typeface="Roboto Light" panose="02000000000000000000" pitchFamily="2" charset="0"/>
              </a:rPr>
              <a:t>sabalansēts pārtikas šķiedru avots ar izteiktu ogu-augļu garšu.</a:t>
            </a:r>
          </a:p>
          <a:p>
            <a:pPr algn="ctr"/>
            <a:endParaRPr lang="ru-RU" sz="2800" b="1" dirty="0" smtClean="0">
              <a:solidFill>
                <a:srgbClr val="FFFF99"/>
              </a:solidFill>
              <a:latin typeface="+mj-lt"/>
              <a:ea typeface="Roboto Light" panose="02000000000000000000" pitchFamily="2" charset="0"/>
            </a:endParaRPr>
          </a:p>
          <a:p>
            <a:pPr algn="ctr"/>
            <a:endParaRPr lang="ru-RU" sz="2800" b="1" dirty="0" smtClean="0">
              <a:solidFill>
                <a:schemeClr val="bg1"/>
              </a:solidFill>
              <a:latin typeface="+mj-lt"/>
              <a:ea typeface="Roboto Light" panose="02000000000000000000" pitchFamily="2" charset="0"/>
            </a:endParaRPr>
          </a:p>
          <a:p>
            <a:pPr algn="ctr"/>
            <a:r>
              <a:rPr lang="lv-LV" sz="3200" b="1" dirty="0" smtClean="0">
                <a:solidFill>
                  <a:schemeClr val="bg1"/>
                </a:solidFill>
                <a:latin typeface="+mj-lt"/>
                <a:ea typeface="Roboto Light" panose="02000000000000000000" pitchFamily="2" charset="0"/>
              </a:rPr>
              <a:t>Šķiedrvielas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  <a:ea typeface="Roboto Light" panose="02000000000000000000" pitchFamily="2" charset="0"/>
              </a:rPr>
              <a:t>, </a:t>
            </a:r>
            <a:br>
              <a:rPr lang="ru-RU" sz="3200" b="1" dirty="0" smtClean="0">
                <a:solidFill>
                  <a:schemeClr val="bg1"/>
                </a:solidFill>
                <a:latin typeface="+mj-lt"/>
                <a:ea typeface="Roboto Light" panose="02000000000000000000" pitchFamily="2" charset="0"/>
              </a:rPr>
            </a:br>
            <a:r>
              <a:rPr lang="lv-LV" sz="3200" b="1" dirty="0" smtClean="0">
                <a:solidFill>
                  <a:schemeClr val="bg1"/>
                </a:solidFill>
                <a:latin typeface="+mj-lt"/>
                <a:ea typeface="Roboto Light" panose="02000000000000000000" pitchFamily="2" charset="0"/>
              </a:rPr>
              <a:t>kuras ir garšīgi dzert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  <a:ea typeface="Roboto Light" panose="02000000000000000000" pitchFamily="2" charset="0"/>
              </a:rPr>
              <a:t>!</a:t>
            </a:r>
            <a:endParaRPr lang="ru-RU" sz="3200" b="1" dirty="0">
              <a:solidFill>
                <a:schemeClr val="bg1"/>
              </a:solidFill>
              <a:latin typeface="+mj-lt"/>
              <a:ea typeface="Roboto Light" panose="02000000000000000000" pitchFamily="2" charset="0"/>
            </a:endParaRPr>
          </a:p>
          <a:p>
            <a:endParaRPr lang="ru-RU" sz="2000" dirty="0" smtClean="0">
              <a:latin typeface="+mj-lt"/>
              <a:ea typeface="Roboto Light" panose="02000000000000000000" pitchFamily="2" charset="0"/>
            </a:endParaRPr>
          </a:p>
          <a:p>
            <a:endParaRPr lang="ru-RU" sz="2000" dirty="0">
              <a:latin typeface="+mj-lt"/>
              <a:ea typeface="Roboto Light" panose="02000000000000000000" pitchFamily="2" charset="0"/>
            </a:endParaRPr>
          </a:p>
          <a:p>
            <a:endParaRPr lang="ru-RU" sz="2000" dirty="0" smtClean="0">
              <a:latin typeface="+mj-lt"/>
              <a:ea typeface="Roboto Light" panose="02000000000000000000" pitchFamily="2" charset="0"/>
            </a:endParaRPr>
          </a:p>
          <a:p>
            <a:endParaRPr lang="ru-RU" sz="2000" dirty="0">
              <a:latin typeface="+mj-lt"/>
              <a:ea typeface="Roboto Light" panose="02000000000000000000" pitchFamily="2" charset="0"/>
            </a:endParaRPr>
          </a:p>
          <a:p>
            <a:endParaRPr lang="ru-RU" sz="1400" b="1" dirty="0">
              <a:solidFill>
                <a:srgbClr val="EF1156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387589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5"/>
          <p:cNvSpPr/>
          <p:nvPr/>
        </p:nvSpPr>
        <p:spPr>
          <a:xfrm>
            <a:off x="428625" y="4041874"/>
            <a:ext cx="8258175" cy="569117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Raleway"/>
                <a:cs typeface="Raleway"/>
              </a:rPr>
              <a:t> </a:t>
            </a:r>
            <a:endParaRPr lang="ru-RU" sz="1400" b="1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0092"/>
            <a:ext cx="3279235" cy="32792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4600" y="692073"/>
            <a:ext cx="6286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err="1" smtClean="0"/>
              <a:t>Hai-faiber</a:t>
            </a:r>
            <a:r>
              <a:rPr lang="ru-RU" sz="2000" b="1" dirty="0" smtClean="0"/>
              <a:t> – </a:t>
            </a:r>
            <a:r>
              <a:rPr lang="lv-LV" sz="2000" b="1" dirty="0" smtClean="0"/>
              <a:t>sabalansēts dažādu veidu šķiedrvielu, kā arī citu gremošanas sistēmai vērtīgo  vielu komplekss</a:t>
            </a:r>
            <a:endParaRPr lang="ru-RU" sz="2400" b="1" dirty="0" smtClean="0"/>
          </a:p>
          <a:p>
            <a:pPr algn="ctr"/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1749330"/>
            <a:ext cx="2292544" cy="22925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48150" y="2316435"/>
            <a:ext cx="10382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>
                <a:solidFill>
                  <a:srgbClr val="C53166"/>
                </a:solidFill>
              </a:rPr>
              <a:t>=</a:t>
            </a:r>
            <a:endParaRPr lang="ru-RU" sz="8800" dirty="0">
              <a:solidFill>
                <a:srgbClr val="C531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10175" y="2010549"/>
            <a:ext cx="34766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b="1" dirty="0" smtClean="0">
                <a:solidFill>
                  <a:srgbClr val="C53166"/>
                </a:solidFill>
                <a:latin typeface="+mj-lt"/>
              </a:rPr>
              <a:t>Šķīstošās šķiedrvielas</a:t>
            </a:r>
            <a:r>
              <a:rPr lang="ru-RU" sz="1600" b="1" dirty="0" smtClean="0">
                <a:solidFill>
                  <a:srgbClr val="C53166"/>
                </a:solidFill>
                <a:latin typeface="+mj-lt"/>
              </a:rPr>
              <a:t/>
            </a:r>
            <a:br>
              <a:rPr lang="ru-RU" sz="1600" b="1" dirty="0" smtClean="0">
                <a:solidFill>
                  <a:srgbClr val="C53166"/>
                </a:solidFill>
                <a:latin typeface="+mj-lt"/>
              </a:rPr>
            </a:br>
            <a:endParaRPr lang="ru-RU" sz="1600" b="1" dirty="0" smtClean="0">
              <a:solidFill>
                <a:srgbClr val="C53166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b="1" dirty="0" smtClean="0">
                <a:solidFill>
                  <a:srgbClr val="C53166"/>
                </a:solidFill>
                <a:latin typeface="+mj-lt"/>
              </a:rPr>
              <a:t>Nešķīstošās šķiedrvielas</a:t>
            </a:r>
            <a:r>
              <a:rPr lang="ru-RU" sz="1600" b="1" dirty="0" smtClean="0">
                <a:solidFill>
                  <a:srgbClr val="C53166"/>
                </a:solidFill>
                <a:latin typeface="+mj-lt"/>
              </a:rPr>
              <a:t/>
            </a:r>
            <a:br>
              <a:rPr lang="ru-RU" sz="1600" b="1" dirty="0" smtClean="0">
                <a:solidFill>
                  <a:srgbClr val="C53166"/>
                </a:solidFill>
                <a:latin typeface="+mj-lt"/>
              </a:rPr>
            </a:br>
            <a:endParaRPr lang="ru-RU" sz="1600" b="1" dirty="0" smtClean="0">
              <a:solidFill>
                <a:srgbClr val="C53166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b="1" dirty="0" smtClean="0">
                <a:solidFill>
                  <a:srgbClr val="C53166"/>
                </a:solidFill>
                <a:latin typeface="+mj-lt"/>
              </a:rPr>
              <a:t>Glutamīns</a:t>
            </a:r>
            <a:r>
              <a:rPr lang="ru-RU" sz="1600" b="1" dirty="0" smtClean="0">
                <a:solidFill>
                  <a:srgbClr val="C53166"/>
                </a:solidFill>
                <a:latin typeface="+mj-lt"/>
              </a:rPr>
              <a:t/>
            </a:r>
            <a:br>
              <a:rPr lang="ru-RU" sz="1600" b="1" dirty="0" smtClean="0">
                <a:solidFill>
                  <a:srgbClr val="C53166"/>
                </a:solidFill>
                <a:latin typeface="+mj-lt"/>
              </a:rPr>
            </a:br>
            <a:endParaRPr lang="ru-RU" sz="1600" b="1" dirty="0" smtClean="0">
              <a:solidFill>
                <a:srgbClr val="C53166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b="1" dirty="0" err="1" smtClean="0">
                <a:solidFill>
                  <a:srgbClr val="C53166"/>
                </a:solidFill>
                <a:latin typeface="+mj-lt"/>
              </a:rPr>
              <a:t>Aloe</a:t>
            </a:r>
            <a:r>
              <a:rPr lang="lv-LV" sz="1600" b="1" dirty="0" smtClean="0">
                <a:solidFill>
                  <a:srgbClr val="C53166"/>
                </a:solidFill>
                <a:latin typeface="+mj-lt"/>
              </a:rPr>
              <a:t> </a:t>
            </a:r>
            <a:r>
              <a:rPr lang="lv-LV" sz="1600" b="1" dirty="0" err="1" smtClean="0">
                <a:solidFill>
                  <a:srgbClr val="C53166"/>
                </a:solidFill>
                <a:latin typeface="+mj-lt"/>
              </a:rPr>
              <a:t>vera</a:t>
            </a:r>
            <a:r>
              <a:rPr lang="lv-LV" sz="1600" b="1" dirty="0" smtClean="0">
                <a:solidFill>
                  <a:srgbClr val="C53166"/>
                </a:solidFill>
                <a:latin typeface="+mj-lt"/>
              </a:rPr>
              <a:t> </a:t>
            </a:r>
            <a:r>
              <a:rPr lang="lv-LV" sz="1600" b="1" dirty="0" err="1" smtClean="0">
                <a:solidFill>
                  <a:srgbClr val="C53166"/>
                </a:solidFill>
                <a:latin typeface="+mj-lt"/>
              </a:rPr>
              <a:t>gēls</a:t>
            </a:r>
            <a:r>
              <a:rPr lang="ru-RU" sz="1600" b="1" dirty="0" smtClean="0">
                <a:solidFill>
                  <a:srgbClr val="C53166"/>
                </a:solidFill>
                <a:latin typeface="+mj-lt"/>
              </a:rPr>
              <a:t/>
            </a:r>
            <a:br>
              <a:rPr lang="ru-RU" sz="1600" b="1" dirty="0" smtClean="0">
                <a:solidFill>
                  <a:srgbClr val="C53166"/>
                </a:solidFill>
                <a:latin typeface="+mj-lt"/>
              </a:rPr>
            </a:br>
            <a:endParaRPr lang="ru-RU" sz="1600" b="1" dirty="0" smtClean="0">
              <a:solidFill>
                <a:srgbClr val="C53166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b="1" dirty="0" smtClean="0">
                <a:solidFill>
                  <a:srgbClr val="C53166"/>
                </a:solidFill>
                <a:latin typeface="+mj-lt"/>
              </a:rPr>
              <a:t>Dabīgie ogu aromatizētāji</a:t>
            </a:r>
            <a:r>
              <a:rPr lang="ru-RU" sz="1600" b="1" dirty="0" smtClean="0">
                <a:solidFill>
                  <a:srgbClr val="C53166"/>
                </a:solidFill>
                <a:latin typeface="+mj-lt"/>
              </a:rPr>
              <a:t>,</a:t>
            </a:r>
            <a:r>
              <a:rPr lang="lv-LV" sz="1600" b="1" dirty="0" smtClean="0">
                <a:solidFill>
                  <a:srgbClr val="C53166"/>
                </a:solidFill>
                <a:latin typeface="+mj-lt"/>
              </a:rPr>
              <a:t> saldinātāji, </a:t>
            </a:r>
            <a:r>
              <a:rPr lang="lv-LV" sz="1600" b="1" dirty="0" err="1" smtClean="0">
                <a:solidFill>
                  <a:srgbClr val="C53166"/>
                </a:solidFill>
                <a:latin typeface="+mj-lt"/>
              </a:rPr>
              <a:t>stevizoīds</a:t>
            </a:r>
            <a:r>
              <a:rPr lang="lv-LV" sz="1600" b="1" dirty="0" smtClean="0">
                <a:solidFill>
                  <a:srgbClr val="C53166"/>
                </a:solidFill>
                <a:latin typeface="+mj-lt"/>
              </a:rPr>
              <a:t>.</a:t>
            </a:r>
            <a:endParaRPr lang="ru-RU" sz="1600" b="1" dirty="0">
              <a:solidFill>
                <a:srgbClr val="C531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6066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771936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314325" y="3717129"/>
            <a:ext cx="8610600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>PRODUKTA HAI-FAIBER SASTĀVĀ – ŠĶĪSTOŠĀS ŠĶIEDRVIELAS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>:</a:t>
            </a:r>
          </a:p>
          <a:p>
            <a:pPr algn="ctr"/>
            <a:r>
              <a:rPr lang="lv-LV" sz="1600" dirty="0" smtClean="0">
                <a:solidFill>
                  <a:srgbClr val="BD39A4"/>
                </a:solidFill>
                <a:latin typeface="Raleway"/>
                <a:cs typeface="Raleway"/>
              </a:rPr>
              <a:t>Ābolu šķiedrvielas un pektīns</a:t>
            </a:r>
            <a:r>
              <a:rPr lang="ru-RU" sz="1600" dirty="0" smtClean="0">
                <a:solidFill>
                  <a:srgbClr val="BD39A4"/>
                </a:solidFill>
                <a:latin typeface="Raleway"/>
                <a:cs typeface="Raleway"/>
              </a:rPr>
              <a:t>, </a:t>
            </a:r>
            <a:r>
              <a:rPr lang="lv-LV" sz="1600" dirty="0" err="1" smtClean="0">
                <a:solidFill>
                  <a:srgbClr val="BD39A4"/>
                </a:solidFill>
                <a:latin typeface="Raleway"/>
                <a:cs typeface="Raleway"/>
              </a:rPr>
              <a:t>guāra</a:t>
            </a:r>
            <a:r>
              <a:rPr lang="lv-LV" sz="1600" dirty="0" smtClean="0">
                <a:solidFill>
                  <a:srgbClr val="BD39A4"/>
                </a:solidFill>
                <a:latin typeface="Raleway"/>
                <a:cs typeface="Raleway"/>
              </a:rPr>
              <a:t> sveķi, gumiarābiks, inulīns, </a:t>
            </a:r>
            <a:r>
              <a:rPr lang="lv-LV" sz="1600" dirty="0" err="1" smtClean="0">
                <a:solidFill>
                  <a:srgbClr val="BD39A4"/>
                </a:solidFill>
                <a:latin typeface="Raleway"/>
                <a:cs typeface="Raleway"/>
              </a:rPr>
              <a:t>glukomanāns</a:t>
            </a:r>
            <a:endParaRPr lang="ru-RU" sz="1600" dirty="0" smtClean="0">
              <a:solidFill>
                <a:srgbClr val="BD39A4"/>
              </a:solidFill>
              <a:latin typeface="Raleway"/>
              <a:cs typeface="Raleway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821" y="1066577"/>
            <a:ext cx="1393378" cy="9229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9050" y="506852"/>
            <a:ext cx="497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 smtClean="0"/>
              <a:t>Šķīstošās šķiedrvielas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968" y="1191198"/>
            <a:ext cx="1257300" cy="798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951" y="1102047"/>
            <a:ext cx="1181100" cy="1181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712" y="2413477"/>
            <a:ext cx="1123950" cy="8357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22934" y="1989484"/>
            <a:ext cx="1601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100" dirty="0" smtClean="0"/>
              <a:t>Ābolu šķiedrvielas un pektīns</a:t>
            </a:r>
            <a:endParaRPr lang="ru-RU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5681662" y="1989484"/>
            <a:ext cx="1132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 dirty="0" err="1" smtClean="0"/>
              <a:t>Guāra</a:t>
            </a:r>
            <a:r>
              <a:rPr lang="lv-LV" sz="1100" dirty="0" smtClean="0"/>
              <a:t> sveķi</a:t>
            </a:r>
            <a:endParaRPr lang="ru-RU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6943725" y="2095500"/>
            <a:ext cx="1200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 dirty="0"/>
              <a:t>G</a:t>
            </a:r>
            <a:r>
              <a:rPr lang="lv-LV" sz="1100" dirty="0" smtClean="0"/>
              <a:t>umiarābiks</a:t>
            </a:r>
            <a:endParaRPr lang="ru-RU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4257675" y="3048000"/>
            <a:ext cx="14239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100" dirty="0"/>
              <a:t>I</a:t>
            </a:r>
            <a:r>
              <a:rPr lang="lv-LV" sz="1100" dirty="0" smtClean="0"/>
              <a:t>nulīns</a:t>
            </a:r>
            <a:endParaRPr lang="ru-RU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6176468" y="3048000"/>
            <a:ext cx="1181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00" dirty="0" err="1" smtClean="0"/>
              <a:t>Glukomanāns</a:t>
            </a:r>
            <a:endParaRPr lang="ru-RU" sz="10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408" y="2383529"/>
            <a:ext cx="1042493" cy="7525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4325" y="818363"/>
            <a:ext cx="35147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accent5">
                    <a:lumMod val="50000"/>
                  </a:schemeClr>
                </a:solidFill>
              </a:rPr>
              <a:t>Pasargā kuņģa un zarnu trakta gļotādu</a:t>
            </a:r>
          </a:p>
          <a:p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accent5">
                    <a:lumMod val="50000"/>
                  </a:schemeClr>
                </a:solidFill>
              </a:rPr>
              <a:t>Atvieglo šlakvielu izvadīšanu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accent5">
                    <a:lumMod val="50000"/>
                  </a:schemeClr>
                </a:solidFill>
              </a:rPr>
              <a:t>Dāvā sāta sajūtu, palīdzot kontrolēt apetīti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1506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9590" y="287248"/>
            <a:ext cx="4200033" cy="41619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70550" y="549555"/>
            <a:ext cx="215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 smtClean="0">
                <a:solidFill>
                  <a:srgbClr val="C00000"/>
                </a:solidFill>
              </a:rPr>
              <a:t>Ābolu šķiedrvielas un pektīns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3429" y="998603"/>
            <a:ext cx="34194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2"/>
                </a:solidFill>
              </a:rPr>
              <a:t>Dabīgā veidā mazina apetīti, palīdzot kontrolēt svaru</a:t>
            </a:r>
            <a:r>
              <a:rPr lang="ru-RU" b="1" dirty="0" smtClean="0">
                <a:solidFill>
                  <a:schemeClr val="tx2"/>
                </a:solidFill>
              </a:rPr>
              <a:t/>
            </a:r>
            <a:br>
              <a:rPr lang="ru-RU" b="1" dirty="0" smtClean="0">
                <a:solidFill>
                  <a:schemeClr val="tx2"/>
                </a:solidFill>
              </a:rPr>
            </a:br>
            <a:endParaRPr lang="ru-RU" b="1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2"/>
                </a:solidFill>
              </a:rPr>
              <a:t>Normalizē holesterīna līmeni</a:t>
            </a:r>
            <a:r>
              <a:rPr lang="ru-RU" b="1" dirty="0" smtClean="0">
                <a:solidFill>
                  <a:schemeClr val="tx2"/>
                </a:solidFill>
              </a:rPr>
              <a:t/>
            </a:r>
            <a:br>
              <a:rPr lang="ru-RU" b="1" dirty="0" smtClean="0">
                <a:solidFill>
                  <a:schemeClr val="tx2"/>
                </a:solidFill>
              </a:rPr>
            </a:br>
            <a:endParaRPr lang="ru-RU" b="1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2"/>
                </a:solidFill>
              </a:rPr>
              <a:t>Uzlabo zarnu </a:t>
            </a:r>
            <a:r>
              <a:rPr lang="lv-LV" b="1" dirty="0" err="1" smtClean="0">
                <a:solidFill>
                  <a:schemeClr val="tx2"/>
                </a:solidFill>
              </a:rPr>
              <a:t>mikrofloras</a:t>
            </a:r>
            <a:r>
              <a:rPr lang="lv-LV" b="1" dirty="0" smtClean="0">
                <a:solidFill>
                  <a:schemeClr val="tx2"/>
                </a:solidFill>
              </a:rPr>
              <a:t> stāvokli</a:t>
            </a:r>
            <a:r>
              <a:rPr lang="ru-RU" b="1" dirty="0" smtClean="0">
                <a:solidFill>
                  <a:schemeClr val="tx2"/>
                </a:solidFill>
              </a:rPr>
              <a:t/>
            </a:r>
            <a:br>
              <a:rPr lang="ru-RU" b="1" dirty="0" smtClean="0">
                <a:solidFill>
                  <a:schemeClr val="tx2"/>
                </a:solidFill>
              </a:rPr>
            </a:br>
            <a:endParaRPr lang="ru-RU" b="1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2"/>
                </a:solidFill>
              </a:rPr>
              <a:t>Labvēlīgi ietekmē vielmaiņu</a:t>
            </a:r>
            <a:endParaRPr lang="ru-RU" b="1" dirty="0">
              <a:solidFill>
                <a:schemeClr val="tx2"/>
              </a:solidFill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945" y="1465284"/>
            <a:ext cx="3749418" cy="272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558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9590" y="287248"/>
            <a:ext cx="4200033" cy="41619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671" y="1718221"/>
            <a:ext cx="3393099" cy="25230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36525" y="918887"/>
            <a:ext cx="2033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 smtClean="0">
                <a:solidFill>
                  <a:srgbClr val="800000"/>
                </a:solidFill>
              </a:rPr>
              <a:t>Inulīns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389" y="998603"/>
            <a:ext cx="36425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>
                <a:solidFill>
                  <a:schemeClr val="tx2"/>
                </a:solidFill>
              </a:rPr>
              <a:t>Stimulē resnās zarnas derīgās </a:t>
            </a:r>
            <a:r>
              <a:rPr lang="lv-LV" sz="2400" b="1" dirty="0" err="1" smtClean="0">
                <a:solidFill>
                  <a:schemeClr val="tx2"/>
                </a:solidFill>
              </a:rPr>
              <a:t>mikrofloras</a:t>
            </a:r>
            <a:r>
              <a:rPr lang="lv-LV" sz="2400" b="1" dirty="0" smtClean="0">
                <a:solidFill>
                  <a:schemeClr val="tx2"/>
                </a:solidFill>
              </a:rPr>
              <a:t> augšanu un aktivitāti, veicina gremošanas procesu uzlabošanos.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3890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9590" y="287248"/>
            <a:ext cx="4200033" cy="41619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99" y="1380552"/>
            <a:ext cx="4471271" cy="32275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36525" y="918887"/>
            <a:ext cx="2033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 err="1" smtClean="0">
                <a:solidFill>
                  <a:srgbClr val="002060"/>
                </a:solidFill>
              </a:rPr>
              <a:t>Glukomanāns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389" y="998603"/>
            <a:ext cx="36425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2"/>
                </a:solidFill>
              </a:rPr>
              <a:t>Absorbē daļu tauku un kavē tā uzsūkšanās procesu. 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endParaRPr lang="lv-LV" b="1" dirty="0" smtClean="0">
              <a:solidFill>
                <a:schemeClr val="tx2"/>
              </a:solidFill>
            </a:endParaRPr>
          </a:p>
          <a:p>
            <a:endParaRPr lang="ru-RU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2"/>
                </a:solidFill>
              </a:rPr>
              <a:t>Efektīvi uzsūcot ūdeni, palīdz saglabāt sāta sajūtu</a:t>
            </a:r>
          </a:p>
          <a:p>
            <a:endParaRPr lang="ru-RU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2"/>
                </a:solidFill>
              </a:rPr>
              <a:t>Normalizē cukura līmeni asinīs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809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717129"/>
            <a:ext cx="83724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>HAI-FAIBER SATUR ARĪ NEŠĶĪSTOŠĀS ŠĶIEDRVIELAS: </a:t>
            </a:r>
          </a:p>
          <a:p>
            <a:pPr algn="ctr"/>
            <a:r>
              <a:rPr lang="lv-LV" cap="all" dirty="0" smtClean="0">
                <a:solidFill>
                  <a:srgbClr val="BD39A4"/>
                </a:solidFill>
                <a:latin typeface="Raleway"/>
                <a:cs typeface="Raleway"/>
              </a:rPr>
              <a:t>CELULOZI UN RĪSU KLIJAS</a:t>
            </a:r>
            <a:endParaRPr lang="ru-RU" b="1" cap="all" dirty="0" smtClean="0">
              <a:solidFill>
                <a:schemeClr val="accent5">
                  <a:lumMod val="50000"/>
                </a:schemeClr>
              </a:solidFill>
              <a:latin typeface="Raleway"/>
              <a:cs typeface="Raleway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301" y="941552"/>
            <a:ext cx="1944245" cy="15673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9050" y="506852"/>
            <a:ext cx="497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 smtClean="0"/>
              <a:t>Nešķīstošās šķiedrvielas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484" y="1051710"/>
            <a:ext cx="2024288" cy="13470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0" y="2657532"/>
            <a:ext cx="15108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100" dirty="0" smtClean="0"/>
              <a:t>Celuloze</a:t>
            </a:r>
            <a:endParaRPr lang="ru-RU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7131843" y="2657532"/>
            <a:ext cx="1262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100" dirty="0" smtClean="0"/>
              <a:t>Rīsu klijas</a:t>
            </a:r>
            <a:endParaRPr lang="ru-RU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428625" y="512878"/>
            <a:ext cx="34004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rgbClr val="002060"/>
                </a:solidFill>
              </a:rPr>
              <a:t>Aktivizē zarnu trakta peristaltiku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rgbClr val="002060"/>
                </a:solidFill>
              </a:rPr>
              <a:t>Attīra tā sieniņas no šlakvielām un toksīniem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rgbClr val="002060"/>
                </a:solidFill>
              </a:rPr>
              <a:t>Veicina </a:t>
            </a:r>
            <a:r>
              <a:rPr lang="lv-LV" b="1" dirty="0">
                <a:solidFill>
                  <a:srgbClr val="002060"/>
                </a:solidFill>
              </a:rPr>
              <a:t>uzturvielu labāku uzsūkšanu </a:t>
            </a:r>
            <a:r>
              <a:rPr lang="lv-LV" b="1" dirty="0" smtClean="0">
                <a:solidFill>
                  <a:srgbClr val="002060"/>
                </a:solidFill>
              </a:rPr>
              <a:t>no pārtikas</a:t>
            </a:r>
            <a:r>
              <a:rPr lang="ru-RU" sz="1600" b="1" dirty="0">
                <a:solidFill>
                  <a:srgbClr val="002060"/>
                </a:solidFill>
              </a:rPr>
              <a:t/>
            </a:r>
            <a:br>
              <a:rPr lang="ru-RU" sz="1600" b="1" dirty="0">
                <a:solidFill>
                  <a:srgbClr val="002060"/>
                </a:solidFill>
              </a:rPr>
            </a:br>
            <a:endParaRPr lang="ru-RU" sz="1600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038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9524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2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569"/>
            <a:ext cx="4486272" cy="426463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" y="4267199"/>
            <a:ext cx="9148762" cy="878869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33350" y="4400550"/>
            <a:ext cx="8715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200" b="1" dirty="0" smtClean="0">
                <a:solidFill>
                  <a:schemeClr val="bg1"/>
                </a:solidFill>
              </a:rPr>
              <a:t>VESELĪGI VAI GARŠĪGI</a:t>
            </a:r>
            <a:r>
              <a:rPr lang="ru-RU" sz="3200" b="1" dirty="0" smtClean="0">
                <a:solidFill>
                  <a:schemeClr val="bg1"/>
                </a:solidFill>
              </a:rPr>
              <a:t>?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903" y="-13648"/>
            <a:ext cx="4657726" cy="428084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14679573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-14288" y="-127039"/>
            <a:ext cx="9144000" cy="3730047"/>
          </a:xfrm>
          <a:prstGeom prst="rect">
            <a:avLst/>
          </a:prstGeom>
          <a:solidFill>
            <a:schemeClr val="bg1"/>
          </a:solidFill>
          <a:ln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880902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 smtClean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>HAI-FAIBER SATUR AMINOSKĀBI GLUTAMĪNU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> </a:t>
            </a:r>
          </a:p>
          <a:p>
            <a:pPr algn="ctr"/>
            <a:r>
              <a:rPr lang="lv-LV" dirty="0" smtClean="0">
                <a:solidFill>
                  <a:srgbClr val="C53166"/>
                </a:solidFill>
                <a:latin typeface="Raleway"/>
                <a:cs typeface="Raleway"/>
              </a:rPr>
              <a:t>Kas palīdz </a:t>
            </a:r>
            <a:r>
              <a:rPr lang="ru-RU" dirty="0" smtClean="0">
                <a:solidFill>
                  <a:srgbClr val="C53166"/>
                </a:solidFill>
                <a:latin typeface="Raleway"/>
                <a:cs typeface="Raleway"/>
              </a:rPr>
              <a:t>«</a:t>
            </a:r>
            <a:r>
              <a:rPr lang="lv-LV" dirty="0" smtClean="0">
                <a:solidFill>
                  <a:srgbClr val="C53166"/>
                </a:solidFill>
                <a:latin typeface="Raleway"/>
                <a:cs typeface="Raleway"/>
              </a:rPr>
              <a:t>sakairināta zarnu trakta sindroma</a:t>
            </a:r>
            <a:r>
              <a:rPr lang="ru-RU" dirty="0" smtClean="0">
                <a:solidFill>
                  <a:srgbClr val="C53166"/>
                </a:solidFill>
                <a:latin typeface="Raleway"/>
                <a:cs typeface="Raleway"/>
              </a:rPr>
              <a:t>»</a:t>
            </a:r>
            <a:r>
              <a:rPr lang="lv-LV" dirty="0">
                <a:solidFill>
                  <a:srgbClr val="C53166"/>
                </a:solidFill>
                <a:latin typeface="Raleway"/>
                <a:cs typeface="Raleway"/>
              </a:rPr>
              <a:t> gadījumā</a:t>
            </a:r>
            <a:endParaRPr lang="ru-RU" dirty="0" smtClean="0">
              <a:solidFill>
                <a:srgbClr val="C53166"/>
              </a:solidFill>
              <a:latin typeface="Raleway"/>
              <a:cs typeface="Raleway"/>
            </a:endParaRPr>
          </a:p>
          <a:p>
            <a:pPr algn="ctr"/>
            <a:endParaRPr lang="ru-RU" sz="1400" b="1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05400" y="155102"/>
            <a:ext cx="215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 smtClean="0"/>
              <a:t>Aminoskābe glutamīns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596" y="731423"/>
            <a:ext cx="2984947" cy="17178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3391"/>
            <a:ext cx="3695700" cy="37070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94079" y="2609713"/>
            <a:ext cx="519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dirty="0" smtClean="0"/>
              <a:t>Palīdz aizsargāt  gremošanas trakta gļotādu </a:t>
            </a:r>
          </a:p>
          <a:p>
            <a:pPr algn="ctr"/>
            <a:r>
              <a:rPr lang="lv-LV" sz="1600" dirty="0" smtClean="0"/>
              <a:t>un atjaunot to</a:t>
            </a:r>
          </a:p>
        </p:txBody>
      </p:sp>
    </p:spTree>
    <p:extLst>
      <p:ext uri="{BB962C8B-B14F-4D97-AF65-F5344CB8AC3E}">
        <p14:creationId xmlns:p14="http://schemas.microsoft.com/office/powerpoint/2010/main" val="3900949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-640" y="421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42272" y="383995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b="1" dirty="0" smtClean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>UNIKĀLA PRODUKTA  HAI-FAIBER PRIEKŠROCĪBAS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>: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/>
            </a:r>
            <a:b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</a:br>
            <a:r>
              <a:rPr lang="lv-LV" sz="1400" dirty="0" smtClean="0">
                <a:solidFill>
                  <a:srgbClr val="BD39A4"/>
                </a:solidFill>
                <a:latin typeface="Raleway"/>
                <a:cs typeface="Raleway"/>
              </a:rPr>
              <a:t>SASTĀVĀ ALOE VERA GĒLS</a:t>
            </a:r>
            <a:endParaRPr lang="ru-RU" sz="1400" cap="all" dirty="0">
              <a:solidFill>
                <a:srgbClr val="BD39A4"/>
              </a:solidFill>
              <a:latin typeface="Raleway"/>
              <a:cs typeface="Raleway"/>
            </a:endParaRPr>
          </a:p>
          <a:p>
            <a:pPr algn="ctr"/>
            <a:endParaRPr lang="ru-RU" sz="1400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7573" y="350513"/>
            <a:ext cx="3974139" cy="29337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67919" y="476453"/>
            <a:ext cx="2151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 smtClean="0"/>
              <a:t>Alvejas </a:t>
            </a:r>
            <a:r>
              <a:rPr lang="lv-LV" b="1" smtClean="0"/>
              <a:t>gēls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0251" y="513066"/>
            <a:ext cx="462659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sz="1700" b="1" dirty="0" smtClean="0">
                <a:solidFill>
                  <a:schemeClr val="tx2"/>
                </a:solidFill>
              </a:rPr>
              <a:t>Pārklāj kuņģa gļotādu, pasargājot to no kairinājuma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sz="1700" b="1" dirty="0" smtClean="0">
                <a:solidFill>
                  <a:schemeClr val="tx2"/>
                </a:solidFill>
              </a:rPr>
              <a:t>Uzlabo zarnu trakta motoriku un veicina vērtīgās </a:t>
            </a:r>
            <a:r>
              <a:rPr lang="lv-LV" sz="1700" b="1" dirty="0" err="1" smtClean="0">
                <a:solidFill>
                  <a:schemeClr val="tx2"/>
                </a:solidFill>
              </a:rPr>
              <a:t>mikrofloras</a:t>
            </a:r>
            <a:r>
              <a:rPr lang="lv-LV" sz="1700" b="1" dirty="0" smtClean="0">
                <a:solidFill>
                  <a:schemeClr val="tx2"/>
                </a:solidFill>
              </a:rPr>
              <a:t> augšanu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sz="1700" b="1" dirty="0" smtClean="0">
                <a:solidFill>
                  <a:schemeClr val="tx2"/>
                </a:solidFill>
              </a:rPr>
              <a:t>Palīdz normalizēt vielmaiņu un gremošanu, stiprina imunitāti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sz="1700" b="1" dirty="0" smtClean="0">
                <a:solidFill>
                  <a:schemeClr val="tx2"/>
                </a:solidFill>
              </a:rPr>
              <a:t>Izvada toksīnus, sniedz maigu, mīkstinošu iedarbību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7077312" y="2202446"/>
            <a:ext cx="1609488" cy="1047750"/>
          </a:xfrm>
          <a:prstGeom prst="ellipse">
            <a:avLst/>
          </a:prstGeom>
          <a:solidFill>
            <a:srgbClr val="CC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162801" y="2403154"/>
            <a:ext cx="1447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b="1" dirty="0" smtClean="0">
                <a:solidFill>
                  <a:schemeClr val="bg1"/>
                </a:solidFill>
              </a:rPr>
              <a:t>UNIKĀLS </a:t>
            </a:r>
          </a:p>
          <a:p>
            <a:pPr algn="ctr"/>
            <a:r>
              <a:rPr lang="lv-LV" sz="1200" b="1" dirty="0" smtClean="0">
                <a:solidFill>
                  <a:schemeClr val="bg1"/>
                </a:solidFill>
              </a:rPr>
              <a:t>DABAS BIOSTIMULATORS</a:t>
            </a:r>
          </a:p>
        </p:txBody>
      </p:sp>
    </p:spTree>
    <p:extLst>
      <p:ext uri="{BB962C8B-B14F-4D97-AF65-F5344CB8AC3E}">
        <p14:creationId xmlns:p14="http://schemas.microsoft.com/office/powerpoint/2010/main" val="1772646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71712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875963"/>
            <a:ext cx="8258175" cy="736979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b="1" dirty="0" smtClean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>DABĪGA OGU GARŠA, AROMĀTS UN SALDUMS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>: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/>
            </a:r>
            <a:b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</a:br>
            <a:r>
              <a:rPr lang="lv-LV" sz="1400" dirty="0" smtClean="0">
                <a:solidFill>
                  <a:srgbClr val="BD39A4"/>
                </a:solidFill>
                <a:latin typeface="Raleway"/>
                <a:cs typeface="Raleway"/>
              </a:rPr>
              <a:t>DZĒRIENA SASTĀVĀ – ALOE VERA GĒLS</a:t>
            </a:r>
            <a:endParaRPr lang="ru-RU" sz="1400" cap="all" dirty="0">
              <a:solidFill>
                <a:srgbClr val="BD39A4"/>
              </a:solidFill>
              <a:latin typeface="Raleway"/>
              <a:cs typeface="Raleway"/>
            </a:endParaRPr>
          </a:p>
          <a:p>
            <a:pPr algn="ctr"/>
            <a:endParaRPr lang="ru-RU" sz="1400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5209" y="155103"/>
            <a:ext cx="3485153" cy="32408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899" y="618121"/>
            <a:ext cx="4435522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2"/>
                </a:solidFill>
              </a:rPr>
              <a:t>Palīdz saglabāt jaunību, efektīvi cīnās ar brīvajiem radikāļiem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lv-LV" b="1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2"/>
                </a:solidFill>
              </a:rPr>
              <a:t>Uztur sirds un asinsvadu sistēmas veselību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b="1" dirty="0" smtClean="0">
                <a:solidFill>
                  <a:schemeClr val="tx2"/>
                </a:solidFill>
              </a:rPr>
              <a:t>Lielisks </a:t>
            </a:r>
            <a:r>
              <a:rPr lang="lv-LV" b="1" dirty="0" err="1" smtClean="0">
                <a:solidFill>
                  <a:schemeClr val="tx2"/>
                </a:solidFill>
              </a:rPr>
              <a:t>superēdiens</a:t>
            </a:r>
            <a:r>
              <a:rPr lang="ru-RU" b="1" dirty="0" smtClean="0">
                <a:solidFill>
                  <a:schemeClr val="tx2"/>
                </a:solidFill>
              </a:rPr>
              <a:t>, </a:t>
            </a:r>
            <a:r>
              <a:rPr lang="lv-LV" b="1" dirty="0" smtClean="0">
                <a:solidFill>
                  <a:schemeClr val="tx2"/>
                </a:solidFill>
              </a:rPr>
              <a:t>populāra mūsdienu skaistuma un slaiduma produktu sastāvdaļa</a:t>
            </a:r>
            <a:r>
              <a:rPr lang="ru-RU" sz="1700" b="1" dirty="0" smtClean="0"/>
              <a:t/>
            </a:r>
            <a:br>
              <a:rPr lang="ru-RU" sz="1700" b="1" dirty="0" smtClean="0"/>
            </a:br>
            <a:endParaRPr lang="ru-RU" sz="1700" b="1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36275" y="295541"/>
            <a:ext cx="2807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 smtClean="0"/>
              <a:t>Asai ogas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6218" y="2318587"/>
            <a:ext cx="1706563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12244" y="2556752"/>
            <a:ext cx="1514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b="1" dirty="0" smtClean="0">
                <a:solidFill>
                  <a:schemeClr val="bg1"/>
                </a:solidFill>
              </a:rPr>
              <a:t>Slavens antioksidants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74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383502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508593" y="414641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b="1" dirty="0" smtClean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>PEKTĪNA UN DAUDZ VĒRTĪGU UZTURVIELU AVOTS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/>
            </a:r>
            <a:b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</a:br>
            <a:r>
              <a:rPr lang="lv-LV" sz="1400" dirty="0" smtClean="0">
                <a:solidFill>
                  <a:srgbClr val="BD39A4"/>
                </a:solidFill>
                <a:latin typeface="Raleway"/>
                <a:cs typeface="Raleway"/>
              </a:rPr>
              <a:t>PLŪMJU PULVERIS</a:t>
            </a:r>
            <a:endParaRPr lang="ru-RU" sz="1400" cap="all" dirty="0">
              <a:solidFill>
                <a:srgbClr val="BD39A4"/>
              </a:solidFill>
              <a:latin typeface="Raleway"/>
              <a:cs typeface="Raleway"/>
            </a:endParaRPr>
          </a:p>
          <a:p>
            <a:pPr algn="ctr"/>
            <a:endParaRPr lang="ru-RU" sz="1400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799" y="838978"/>
            <a:ext cx="3394668" cy="2377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2764" y="588459"/>
            <a:ext cx="4377671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sz="1700" b="1" dirty="0" smtClean="0">
                <a:solidFill>
                  <a:schemeClr val="tx2"/>
                </a:solidFill>
              </a:rPr>
              <a:t>Bagātas ar pārtikas šķiedrām </a:t>
            </a:r>
            <a:r>
              <a:rPr lang="ru-RU" sz="1700" b="1" dirty="0" smtClean="0">
                <a:solidFill>
                  <a:schemeClr val="tx2"/>
                </a:solidFill>
              </a:rPr>
              <a:t>(</a:t>
            </a:r>
            <a:r>
              <a:rPr lang="lv-LV" sz="1700" b="1" dirty="0" smtClean="0">
                <a:solidFill>
                  <a:schemeClr val="tx2"/>
                </a:solidFill>
              </a:rPr>
              <a:t>pektīns</a:t>
            </a:r>
            <a:r>
              <a:rPr lang="ru-RU" sz="1700" b="1" dirty="0" smtClean="0">
                <a:solidFill>
                  <a:schemeClr val="tx2"/>
                </a:solidFill>
              </a:rPr>
              <a:t>)</a:t>
            </a:r>
            <a:br>
              <a:rPr lang="ru-RU" sz="1700" b="1" dirty="0" smtClean="0">
                <a:solidFill>
                  <a:schemeClr val="tx2"/>
                </a:solidFill>
              </a:rPr>
            </a:br>
            <a:endParaRPr lang="ru-RU" sz="1700" b="1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sz="1700" b="1" dirty="0" smtClean="0">
                <a:solidFill>
                  <a:schemeClr val="tx2"/>
                </a:solidFill>
              </a:rPr>
              <a:t>Satur kāliju, fosforu, magniju, dzelzi, vitamīnus, organiskās skābes</a:t>
            </a:r>
            <a:r>
              <a:rPr lang="ru-RU" sz="1700" b="1" dirty="0" smtClean="0">
                <a:solidFill>
                  <a:schemeClr val="tx2"/>
                </a:solidFill>
              </a:rPr>
              <a:t/>
            </a:r>
            <a:br>
              <a:rPr lang="ru-RU" sz="1700" b="1" dirty="0" smtClean="0">
                <a:solidFill>
                  <a:schemeClr val="tx2"/>
                </a:solidFill>
              </a:rPr>
            </a:br>
            <a:endParaRPr lang="ru-RU" sz="1700" b="1" dirty="0" smtClean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sz="1700" b="1" dirty="0" smtClean="0">
                <a:solidFill>
                  <a:schemeClr val="tx2"/>
                </a:solidFill>
              </a:rPr>
              <a:t>Piemīt maiga vēderu mīkstinoša iedarbība, veicina efektīvāku organisma attīrīšanu </a:t>
            </a:r>
          </a:p>
          <a:p>
            <a:endParaRPr lang="ru-RU" sz="1700" b="1" dirty="0">
              <a:solidFill>
                <a:schemeClr val="tx2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v-LV" sz="1700" b="1" dirty="0" smtClean="0">
                <a:solidFill>
                  <a:schemeClr val="tx2"/>
                </a:solidFill>
              </a:rPr>
              <a:t>Palīdz normalizēt holesterīna līmeni</a:t>
            </a:r>
            <a:r>
              <a:rPr lang="ru-RU" sz="1500" b="1" dirty="0" smtClean="0"/>
              <a:t/>
            </a:r>
            <a:br>
              <a:rPr lang="ru-RU" sz="15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endParaRPr lang="ru-RU" sz="1600" b="1" dirty="0" smtClean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410880" y="542899"/>
            <a:ext cx="2807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 smtClean="0"/>
              <a:t>Plūmes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47621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24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2" name="Rectangle 5"/>
          <p:cNvSpPr/>
          <p:nvPr/>
        </p:nvSpPr>
        <p:spPr>
          <a:xfrm>
            <a:off x="428625" y="371712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smtClean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>DABĪGA OGU GARŠA, AROMĀTS UN SALDUMS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  <a:t>:</a:t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Raleway"/>
                <a:cs typeface="Raleway"/>
              </a:rPr>
            </a:br>
            <a:r>
              <a:rPr lang="lv-LV" sz="1400" dirty="0" smtClean="0">
                <a:solidFill>
                  <a:srgbClr val="BD39A4"/>
                </a:solidFill>
                <a:latin typeface="Raleway"/>
                <a:cs typeface="Raleway"/>
              </a:rPr>
              <a:t>UPENES, ĶIRŠI, MELLENES, STEVIZOĪDS</a:t>
            </a:r>
            <a:endParaRPr lang="ru-RU" sz="1400" cap="all" dirty="0">
              <a:solidFill>
                <a:srgbClr val="BD39A4"/>
              </a:solidFill>
              <a:latin typeface="Raleway"/>
              <a:cs typeface="Raleway"/>
            </a:endParaRPr>
          </a:p>
          <a:p>
            <a:pPr algn="ctr"/>
            <a:endParaRPr lang="ru-RU" sz="1400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4" y="0"/>
            <a:ext cx="3379667" cy="33796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477" y="914780"/>
            <a:ext cx="1793005" cy="10315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7000" y="1405675"/>
            <a:ext cx="2151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b="1" dirty="0" smtClean="0">
                <a:solidFill>
                  <a:schemeClr val="tx2"/>
                </a:solidFill>
              </a:rPr>
              <a:t>Dabīgie aromatizētāji un saldinātāji</a:t>
            </a:r>
            <a:endParaRPr lang="ru-RU" sz="1600" b="1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607" y="1935011"/>
            <a:ext cx="1408593" cy="11267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7664" y="2016619"/>
            <a:ext cx="1371600" cy="9635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820" y="825030"/>
            <a:ext cx="1161289" cy="116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50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104"/>
            <a:ext cx="2838734" cy="4237875"/>
          </a:xfrm>
          <a:prstGeom prst="rect">
            <a:avLst/>
          </a:prstGeom>
          <a:ln w="15875" cmpd="sng"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4225771"/>
            <a:ext cx="9143999" cy="917730"/>
          </a:xfrm>
          <a:prstGeom prst="rect">
            <a:avLst/>
          </a:prstGeom>
          <a:solidFill>
            <a:srgbClr val="C531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229" y="4225771"/>
            <a:ext cx="845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600" b="1" dirty="0" smtClean="0">
                <a:solidFill>
                  <a:schemeClr val="bg1"/>
                </a:solidFill>
              </a:rPr>
              <a:t>Produkta HAI-FAIBER priekšrocības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7851" y="282045"/>
            <a:ext cx="483991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>
                <a:solidFill>
                  <a:srgbClr val="BD39A4"/>
                </a:solidFill>
              </a:rPr>
              <a:t>Piemīt patīkama dabīga garša</a:t>
            </a:r>
            <a:r>
              <a:rPr lang="ru-RU" sz="1600" b="1" dirty="0" smtClean="0">
                <a:solidFill>
                  <a:srgbClr val="CC0000"/>
                </a:solidFill>
              </a:rPr>
              <a:t/>
            </a:r>
            <a:br>
              <a:rPr lang="ru-RU" sz="1600" b="1" dirty="0" smtClean="0">
                <a:solidFill>
                  <a:srgbClr val="CC0000"/>
                </a:solidFill>
              </a:rPr>
            </a:br>
            <a:r>
              <a:rPr lang="lv-LV" sz="1600" dirty="0" smtClean="0"/>
              <a:t>Ogu aromatizētāji </a:t>
            </a:r>
            <a:r>
              <a:rPr lang="ru-RU" sz="1600" dirty="0" smtClean="0"/>
              <a:t>+ </a:t>
            </a:r>
            <a:r>
              <a:rPr lang="lv-LV" sz="1600" dirty="0" smtClean="0"/>
              <a:t>saldinātājs </a:t>
            </a:r>
            <a:r>
              <a:rPr lang="lv-LV" sz="1600" dirty="0" err="1" smtClean="0"/>
              <a:t>stevizoīds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endParaRPr lang="ru-RU" b="1" dirty="0"/>
          </a:p>
          <a:p>
            <a:r>
              <a:rPr lang="lv-LV" sz="1600" b="1" dirty="0" smtClean="0">
                <a:solidFill>
                  <a:srgbClr val="BD39A4"/>
                </a:solidFill>
              </a:rPr>
              <a:t>Uzlabo gremošanu</a:t>
            </a:r>
            <a:r>
              <a:rPr lang="ru-RU" sz="1600" b="1" dirty="0" smtClean="0">
                <a:solidFill>
                  <a:srgbClr val="BD39A4"/>
                </a:solidFill>
              </a:rPr>
              <a:t>,</a:t>
            </a:r>
            <a:br>
              <a:rPr lang="ru-RU" sz="1600" b="1" dirty="0" smtClean="0">
                <a:solidFill>
                  <a:srgbClr val="BD39A4"/>
                </a:solidFill>
              </a:rPr>
            </a:br>
            <a:r>
              <a:rPr lang="lv-LV" sz="1600" dirty="0" smtClean="0"/>
              <a:t>un tātad </a:t>
            </a:r>
            <a:r>
              <a:rPr lang="ru-RU" sz="1600" dirty="0" smtClean="0"/>
              <a:t>– </a:t>
            </a:r>
            <a:r>
              <a:rPr lang="lv-LV" sz="1600" dirty="0" smtClean="0"/>
              <a:t>veselību kopumā</a:t>
            </a:r>
            <a:endParaRPr lang="ru-RU" sz="1600" dirty="0"/>
          </a:p>
          <a:p>
            <a:endParaRPr lang="ru-RU" sz="1600" b="1" u="sng" dirty="0" smtClean="0"/>
          </a:p>
          <a:p>
            <a:r>
              <a:rPr lang="lv-LV" sz="1600" b="1" dirty="0" smtClean="0">
                <a:solidFill>
                  <a:srgbClr val="BD39A4"/>
                </a:solidFill>
              </a:rPr>
              <a:t>Pasargā kuņģi un zarnu traktu no kairinājuma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lv-LV" sz="1600" dirty="0" smtClean="0"/>
              <a:t>Sastāvā iekļauts alvejas </a:t>
            </a:r>
            <a:r>
              <a:rPr lang="lv-LV" sz="1600" dirty="0" err="1" smtClean="0"/>
              <a:t>gēls</a:t>
            </a:r>
            <a:r>
              <a:rPr lang="lv-LV" sz="1600" dirty="0" smtClean="0"/>
              <a:t> un aminoskābe glutamīns</a:t>
            </a:r>
            <a:endParaRPr lang="ru-RU" sz="1600" dirty="0" smtClean="0"/>
          </a:p>
          <a:p>
            <a:endParaRPr lang="ru-RU" sz="1600" b="1" dirty="0"/>
          </a:p>
          <a:p>
            <a:r>
              <a:rPr lang="lv-LV" sz="1600" b="1" dirty="0" smtClean="0">
                <a:solidFill>
                  <a:srgbClr val="BD39A4"/>
                </a:solidFill>
              </a:rPr>
              <a:t>Viegli un ātri pagatavot</a:t>
            </a:r>
            <a:r>
              <a:rPr lang="ru-RU" sz="1600" b="1" dirty="0" smtClean="0">
                <a:solidFill>
                  <a:srgbClr val="CC0000"/>
                </a:solidFill>
              </a:rPr>
              <a:t/>
            </a:r>
            <a:br>
              <a:rPr lang="ru-RU" sz="1600" b="1" dirty="0" smtClean="0">
                <a:solidFill>
                  <a:srgbClr val="CC0000"/>
                </a:solidFill>
              </a:rPr>
            </a:br>
            <a:r>
              <a:rPr lang="lv-LV" sz="1600" dirty="0" smtClean="0"/>
              <a:t>Nepieciešama tikai glāze un ūdens</a:t>
            </a:r>
            <a:endParaRPr lang="ru-RU" sz="1600" dirty="0" smtClean="0"/>
          </a:p>
          <a:p>
            <a:endParaRPr lang="ru-RU" sz="1600" b="1" dirty="0">
              <a:solidFill>
                <a:srgbClr val="BD39A4"/>
              </a:solidFill>
            </a:endParaRPr>
          </a:p>
          <a:p>
            <a:r>
              <a:rPr lang="lv-LV" sz="1600" b="1" dirty="0" smtClean="0">
                <a:solidFill>
                  <a:srgbClr val="BD39A4"/>
                </a:solidFill>
              </a:rPr>
              <a:t>Palīdz kontrolēt svaru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lv-LV" sz="1600" dirty="0" smtClean="0"/>
              <a:t>Nodrošina sāta sajūtu bez liekām kalorijām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6471" y="2377276"/>
            <a:ext cx="1815151" cy="181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317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60224" y="1715396"/>
            <a:ext cx="54864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BD39A4"/>
                </a:solidFill>
              </a:rPr>
              <a:t/>
            </a:r>
            <a:br>
              <a:rPr lang="ru-RU" sz="1600" b="1" dirty="0" smtClean="0">
                <a:solidFill>
                  <a:srgbClr val="BD39A4"/>
                </a:solidFill>
              </a:rPr>
            </a:br>
            <a:r>
              <a:rPr lang="ru-RU" sz="5400" b="1" dirty="0" smtClean="0">
                <a:solidFill>
                  <a:srgbClr val="D15B9E"/>
                </a:solidFill>
              </a:rPr>
              <a:t> = </a:t>
            </a:r>
            <a:r>
              <a:rPr lang="lv-LV" sz="5400" b="1" dirty="0" smtClean="0">
                <a:solidFill>
                  <a:srgbClr val="D15B9E"/>
                </a:solidFill>
              </a:rPr>
              <a:t>tikai </a:t>
            </a:r>
            <a:r>
              <a:rPr lang="ru-RU" sz="5400" b="1" dirty="0" smtClean="0">
                <a:solidFill>
                  <a:srgbClr val="D15B9E"/>
                </a:solidFill>
              </a:rPr>
              <a:t>25 </a:t>
            </a:r>
            <a:r>
              <a:rPr lang="lv-LV" sz="5400" b="1" dirty="0" err="1" smtClean="0">
                <a:solidFill>
                  <a:srgbClr val="D15B9E"/>
                </a:solidFill>
              </a:rPr>
              <a:t>kKal</a:t>
            </a:r>
            <a:r>
              <a:rPr lang="ru-RU" sz="5400" b="1" dirty="0" smtClean="0">
                <a:solidFill>
                  <a:srgbClr val="D15B9E"/>
                </a:solidFill>
              </a:rPr>
              <a:t>! </a:t>
            </a:r>
            <a:r>
              <a:rPr lang="ru-RU" sz="4800" b="1" dirty="0" smtClean="0">
                <a:solidFill>
                  <a:srgbClr val="D15B9E"/>
                </a:solidFill>
              </a:rPr>
              <a:t/>
            </a:r>
            <a:br>
              <a:rPr lang="ru-RU" sz="4800" b="1" dirty="0" smtClean="0">
                <a:solidFill>
                  <a:srgbClr val="D15B9E"/>
                </a:solidFill>
              </a:rPr>
            </a:br>
            <a:endParaRPr lang="ru-RU" sz="4800" b="1" dirty="0" smtClean="0">
              <a:solidFill>
                <a:srgbClr val="D15B9E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30" y="732884"/>
            <a:ext cx="2761494" cy="414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9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844" y="1903162"/>
            <a:ext cx="1651380" cy="1422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1615" y="230785"/>
            <a:ext cx="68949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800" b="1" dirty="0" err="1" smtClean="0">
                <a:solidFill>
                  <a:srgbClr val="BD39A4"/>
                </a:solidFill>
                <a:latin typeface="+mj-lt"/>
                <a:cs typeface="Tahoma"/>
              </a:rPr>
              <a:t>Eubiotiskās</a:t>
            </a:r>
            <a:r>
              <a:rPr lang="lv-LV" sz="4800" b="1" dirty="0" smtClean="0">
                <a:solidFill>
                  <a:srgbClr val="BD39A4"/>
                </a:solidFill>
                <a:latin typeface="+mj-lt"/>
                <a:cs typeface="Tahoma"/>
              </a:rPr>
              <a:t> vakariņas</a:t>
            </a:r>
            <a:r>
              <a:rPr lang="ru-RU" sz="4800" b="1" dirty="0" smtClean="0">
                <a:solidFill>
                  <a:srgbClr val="BD39A4"/>
                </a:solidFill>
                <a:latin typeface="+mj-lt"/>
                <a:cs typeface="Tahoma"/>
              </a:rPr>
              <a:t/>
            </a:r>
            <a:br>
              <a:rPr lang="ru-RU" sz="4800" b="1" dirty="0" smtClean="0">
                <a:solidFill>
                  <a:srgbClr val="BD39A4"/>
                </a:solidFill>
                <a:latin typeface="+mj-lt"/>
                <a:cs typeface="Tahoma"/>
              </a:rPr>
            </a:br>
            <a:r>
              <a:rPr lang="ru-RU" sz="2800" b="1" dirty="0" smtClean="0">
                <a:solidFill>
                  <a:srgbClr val="BD39A4"/>
                </a:solidFill>
                <a:latin typeface="+mj-lt"/>
                <a:cs typeface="Tahoma"/>
              </a:rPr>
              <a:t>(1 </a:t>
            </a:r>
            <a:r>
              <a:rPr lang="lv-LV" sz="2800" b="1" dirty="0" smtClean="0">
                <a:solidFill>
                  <a:srgbClr val="BD39A4"/>
                </a:solidFill>
                <a:latin typeface="+mj-lt"/>
                <a:cs typeface="Tahoma"/>
              </a:rPr>
              <a:t>stundu pirms miega</a:t>
            </a:r>
            <a:r>
              <a:rPr lang="ru-RU" sz="2800" b="1" dirty="0" smtClean="0">
                <a:solidFill>
                  <a:srgbClr val="BD39A4"/>
                </a:solidFill>
                <a:latin typeface="+mj-lt"/>
                <a:cs typeface="Tahoma"/>
              </a:rPr>
              <a:t>)</a:t>
            </a:r>
            <a:endParaRPr lang="ru-RU" sz="2800" b="1" dirty="0">
              <a:solidFill>
                <a:srgbClr val="BD39A4"/>
              </a:solidFill>
              <a:latin typeface="+mj-lt"/>
              <a:cs typeface="Tahoma"/>
            </a:endParaRPr>
          </a:p>
        </p:txBody>
      </p:sp>
      <p:sp>
        <p:nvSpPr>
          <p:cNvPr id="5" name="Содержимое 7"/>
          <p:cNvSpPr txBox="1">
            <a:spLocks/>
          </p:cNvSpPr>
          <p:nvPr/>
        </p:nvSpPr>
        <p:spPr>
          <a:xfrm>
            <a:off x="684590" y="3525611"/>
            <a:ext cx="3800004" cy="993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679319" indent="-67931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71858" indent="-566099" algn="l" defTabSz="905759" rtl="0" eaLnBrk="1" latinLnBrk="0" hangingPunct="1">
              <a:spcBef>
                <a:spcPct val="20000"/>
              </a:spcBef>
              <a:buFont typeface="Arial"/>
              <a:buChar char="–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4397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70156" indent="-452879" algn="l" defTabSz="905759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5915" indent="-452879" algn="l" defTabSz="905759" rtl="0" eaLnBrk="1" latinLnBrk="0" hangingPunct="1">
              <a:spcBef>
                <a:spcPct val="20000"/>
              </a:spcBef>
              <a:buFont typeface="Arial"/>
              <a:buChar char="»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81674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87433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93192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98951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558ED5"/>
              </a:buClr>
              <a:buNone/>
              <a:defRPr/>
            </a:pPr>
            <a:r>
              <a:rPr lang="lv-LV" sz="2000" b="1" dirty="0" smtClean="0">
                <a:latin typeface="+mj-lt"/>
                <a:cs typeface="Tahoma"/>
              </a:rPr>
              <a:t>Piens vai skābpiena produkti</a:t>
            </a:r>
            <a:endParaRPr lang="ru-RU" sz="2000" dirty="0" smtClean="0">
              <a:latin typeface="Tahoma"/>
              <a:cs typeface="Tahoma"/>
            </a:endParaRPr>
          </a:p>
          <a:p>
            <a:pPr>
              <a:buClr>
                <a:srgbClr val="558ED5"/>
              </a:buClr>
              <a:buFont typeface="Wingdings" charset="0"/>
              <a:buChar char="Ø"/>
              <a:defRPr/>
            </a:pPr>
            <a:endParaRPr lang="ru-RU" sz="2000" dirty="0">
              <a:latin typeface="Tahoma"/>
              <a:cs typeface="Tahoma"/>
            </a:endParaRPr>
          </a:p>
        </p:txBody>
      </p:sp>
      <p:sp>
        <p:nvSpPr>
          <p:cNvPr id="6" name="Содержимое 7"/>
          <p:cNvSpPr txBox="1">
            <a:spLocks/>
          </p:cNvSpPr>
          <p:nvPr/>
        </p:nvSpPr>
        <p:spPr>
          <a:xfrm>
            <a:off x="4410508" y="3522436"/>
            <a:ext cx="4733492" cy="106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679319" indent="-67931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71858" indent="-566099" algn="l" defTabSz="905759" rtl="0" eaLnBrk="1" latinLnBrk="0" hangingPunct="1">
              <a:spcBef>
                <a:spcPct val="20000"/>
              </a:spcBef>
              <a:buFont typeface="Arial"/>
              <a:buChar char="–"/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64397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70156" indent="-452879" algn="l" defTabSz="905759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075915" indent="-452879" algn="l" defTabSz="905759" rtl="0" eaLnBrk="1" latinLnBrk="0" hangingPunct="1">
              <a:spcBef>
                <a:spcPct val="20000"/>
              </a:spcBef>
              <a:buFont typeface="Arial"/>
              <a:buChar char="»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981674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887433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793192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698951" indent="-452879" algn="l" defTabSz="905759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558ED5"/>
              </a:buClr>
              <a:buNone/>
              <a:defRPr/>
            </a:pPr>
            <a:r>
              <a:rPr lang="lv-LV" sz="2000" b="1" dirty="0" smtClean="0">
                <a:latin typeface="+mj-lt"/>
                <a:cs typeface="Tahoma"/>
              </a:rPr>
              <a:t>Porcija </a:t>
            </a:r>
            <a:r>
              <a:rPr lang="lv-LV" sz="2000" b="1" dirty="0" err="1" smtClean="0">
                <a:latin typeface="+mj-lt"/>
                <a:cs typeface="Tahoma"/>
              </a:rPr>
              <a:t>Hai-Faiber</a:t>
            </a:r>
            <a:r>
              <a:rPr lang="lv-LV" sz="2000" b="1" dirty="0" smtClean="0">
                <a:latin typeface="+mj-lt"/>
                <a:cs typeface="Tahoma"/>
              </a:rPr>
              <a:t> </a:t>
            </a:r>
            <a:endParaRPr lang="ru-RU" sz="2000" b="1" dirty="0">
              <a:latin typeface="+mj-lt"/>
              <a:cs typeface="Tahoma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705" y="2456597"/>
            <a:ext cx="568476" cy="58910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1935" y="1414614"/>
            <a:ext cx="2169052" cy="216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25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Olga.Shirimova\Desktop\Hi_Fiber_SLIDE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44454" y="545910"/>
            <a:ext cx="44628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200" b="1" dirty="0" smtClean="0">
                <a:solidFill>
                  <a:srgbClr val="FFFF00"/>
                </a:solidFill>
              </a:rPr>
              <a:t>HAI-FAIBER</a:t>
            </a:r>
            <a:r>
              <a:rPr lang="ru-RU" sz="3200" b="1" dirty="0">
                <a:solidFill>
                  <a:srgbClr val="FFFF00"/>
                </a:solidFill>
              </a:rPr>
              <a:t/>
            </a:r>
            <a:br>
              <a:rPr lang="ru-RU" sz="3200" b="1" dirty="0">
                <a:solidFill>
                  <a:srgbClr val="FFFF00"/>
                </a:solidFill>
              </a:rPr>
            </a:br>
            <a:endParaRPr lang="ru-RU" sz="3200" b="1" dirty="0">
              <a:solidFill>
                <a:srgbClr val="FFFF00"/>
              </a:solidFill>
            </a:endParaRPr>
          </a:p>
          <a:p>
            <a:pPr algn="ctr"/>
            <a:r>
              <a:rPr lang="lv-LV" sz="3200" b="1" dirty="0" smtClean="0">
                <a:solidFill>
                  <a:schemeClr val="bg1"/>
                </a:solidFill>
              </a:rPr>
              <a:t>ŠĶIEDRVIELAS</a:t>
            </a:r>
            <a:r>
              <a:rPr lang="ru-RU" sz="3200" b="1" dirty="0" smtClean="0">
                <a:solidFill>
                  <a:schemeClr val="bg1"/>
                </a:solidFill>
              </a:rPr>
              <a:t>, </a:t>
            </a:r>
            <a:r>
              <a:rPr lang="lv-LV" sz="3200" b="1" dirty="0" smtClean="0">
                <a:solidFill>
                  <a:schemeClr val="bg1"/>
                </a:solidFill>
              </a:rPr>
              <a:t>KURAS IR GARŠĪGI DZERT</a:t>
            </a:r>
            <a:r>
              <a:rPr lang="ru-RU" sz="3200" b="1" dirty="0" smtClean="0">
                <a:solidFill>
                  <a:schemeClr val="bg1"/>
                </a:solidFill>
              </a:rPr>
              <a:t>!</a:t>
            </a:r>
            <a:endParaRPr lang="ru-RU" sz="3200" b="1" dirty="0">
              <a:solidFill>
                <a:schemeClr val="bg1"/>
              </a:solidFill>
            </a:endParaRPr>
          </a:p>
          <a:p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3698544"/>
            <a:ext cx="136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dirty="0" smtClean="0">
                <a:solidFill>
                  <a:srgbClr val="FFFF99"/>
                </a:solidFill>
              </a:rPr>
              <a:t>Dabīga ogu-augļu garša</a:t>
            </a:r>
            <a:endParaRPr lang="ru-RU" sz="1200" dirty="0">
              <a:solidFill>
                <a:srgbClr val="FFFF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36776" y="3698543"/>
            <a:ext cx="1078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dirty="0" smtClean="0">
                <a:solidFill>
                  <a:srgbClr val="FFFF99"/>
                </a:solidFill>
              </a:rPr>
              <a:t>Augsts šķiedrvielu saturs</a:t>
            </a:r>
            <a:endParaRPr lang="ru-RU" sz="1200" dirty="0">
              <a:solidFill>
                <a:srgbClr val="FFFF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8250" y="3698542"/>
            <a:ext cx="1549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200" dirty="0" smtClean="0">
                <a:solidFill>
                  <a:srgbClr val="FFFF99"/>
                </a:solidFill>
              </a:rPr>
              <a:t>Alveja</a:t>
            </a:r>
            <a:r>
              <a:rPr lang="ru-RU" sz="1200" dirty="0" smtClean="0">
                <a:solidFill>
                  <a:srgbClr val="FFFF99"/>
                </a:solidFill>
              </a:rPr>
              <a:t/>
            </a:r>
            <a:br>
              <a:rPr lang="ru-RU" sz="1200" dirty="0" smtClean="0">
                <a:solidFill>
                  <a:srgbClr val="FFFF99"/>
                </a:solidFill>
              </a:rPr>
            </a:br>
            <a:r>
              <a:rPr lang="lv-LV" sz="1200" dirty="0" smtClean="0">
                <a:solidFill>
                  <a:srgbClr val="FFFF99"/>
                </a:solidFill>
              </a:rPr>
              <a:t>un L-glutamīns zarnu trakta aizsardzībai</a:t>
            </a:r>
            <a:endParaRPr lang="ru-RU" sz="1200" dirty="0">
              <a:solidFill>
                <a:srgbClr val="FFFF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9808" y="409432"/>
            <a:ext cx="996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000" dirty="0" smtClean="0"/>
              <a:t>Lieliska </a:t>
            </a:r>
          </a:p>
          <a:p>
            <a:pPr algn="ctr"/>
            <a:r>
              <a:rPr lang="lv-LV" sz="1000" dirty="0" smtClean="0"/>
              <a:t>piedeva</a:t>
            </a:r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lv-LV" sz="1000" dirty="0" smtClean="0"/>
              <a:t>ikvienai ēdienreizei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931205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3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0"/>
            <a:ext cx="9224961" cy="40792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76200" y="3767217"/>
            <a:ext cx="9224961" cy="13788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39725" y="3989338"/>
            <a:ext cx="8464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rgbClr val="FFFF99"/>
                </a:solidFill>
              </a:rPr>
              <a:t>Vairums cilvēku izvēlas otro variantu – desu, ceptus ēdienus, </a:t>
            </a:r>
            <a:r>
              <a:rPr lang="lv-LV" dirty="0" err="1" smtClean="0">
                <a:solidFill>
                  <a:srgbClr val="FFFF99"/>
                </a:solidFill>
              </a:rPr>
              <a:t>frī</a:t>
            </a:r>
            <a:r>
              <a:rPr lang="lv-LV" dirty="0" smtClean="0">
                <a:solidFill>
                  <a:srgbClr val="FFFF99"/>
                </a:solidFill>
              </a:rPr>
              <a:t> kartupeļus, hamburgerus, saldumus, picu. </a:t>
            </a:r>
          </a:p>
          <a:p>
            <a:r>
              <a:rPr lang="lv-LV" dirty="0" smtClean="0">
                <a:solidFill>
                  <a:srgbClr val="FFFF99"/>
                </a:solidFill>
              </a:rPr>
              <a:t>Taču šādā ēdienā ir maz šķiedrvielu vai pārtikas šķiedru.</a:t>
            </a:r>
            <a:endParaRPr lang="ru-RU" dirty="0" smtClean="0">
              <a:solidFill>
                <a:srgbClr val="FFFF99"/>
              </a:solidFill>
            </a:endParaRP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8951043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4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-128587" y="145109"/>
            <a:ext cx="940117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744574" y="290280"/>
            <a:ext cx="53295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 smtClean="0">
                <a:solidFill>
                  <a:srgbClr val="D15B9E"/>
                </a:solidFill>
              </a:rPr>
              <a:t>Rafinēts ēdiens</a:t>
            </a:r>
            <a:endParaRPr lang="ru-RU" sz="28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010275" y="4234780"/>
            <a:ext cx="1828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Liekais svars</a:t>
            </a:r>
            <a:endParaRPr lang="ru-RU" b="1" dirty="0"/>
          </a:p>
          <a:p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06716" y="905833"/>
            <a:ext cx="163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Pārēšanās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51374" y="3209120"/>
            <a:ext cx="1828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Cukura līmeņa paaugstināšanās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212798" y="1637230"/>
            <a:ext cx="1481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 smtClean="0"/>
              <a:t>Vitamīnu, minerālu, šķiedrvielu deficīts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1319" y="2352372"/>
            <a:ext cx="1874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Paaugstināts holesterīns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384645" y="4206853"/>
            <a:ext cx="2049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 smtClean="0"/>
              <a:t>Problēmas ar gremošanu un vēdera izeju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47774" y="3683633"/>
            <a:ext cx="146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smtClean="0"/>
              <a:t>Toksīnu uzkrāšanās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55767" y="940280"/>
            <a:ext cx="2169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 smtClean="0"/>
              <a:t>Depresija, apātija, spēku izsīkums</a:t>
            </a:r>
            <a:endParaRPr lang="ru-RU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750" y="951900"/>
            <a:ext cx="3211513" cy="321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53946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5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-4762" y="-6956"/>
            <a:ext cx="9153524" cy="5140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6" y="446202"/>
            <a:ext cx="4111989" cy="3756927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139283" y="-13648"/>
            <a:ext cx="5004717" cy="51339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4547" y="315442"/>
            <a:ext cx="429418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Pat ja jūs neesat ātro uzkodu fans, iespējamība, ka jūsu organisms nesaņem šķiedrvielas ar uzturu ir visai </a:t>
            </a:r>
            <a:r>
              <a:rPr lang="lv-LV" sz="2400" b="1" u="sng" dirty="0" smtClean="0"/>
              <a:t>augsta</a:t>
            </a:r>
            <a:r>
              <a:rPr lang="ru-RU" sz="2400" b="1" dirty="0" smtClean="0"/>
              <a:t>.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 smtClean="0"/>
          </a:p>
          <a:p>
            <a:r>
              <a:rPr lang="lv-LV" sz="2800" b="1" dirty="0" smtClean="0"/>
              <a:t>Kāpēc?</a:t>
            </a:r>
            <a:endParaRPr lang="ru-RU" sz="2800" b="1" dirty="0"/>
          </a:p>
          <a:p>
            <a:r>
              <a:rPr lang="lv-LV" sz="2800" b="1" dirty="0" smtClean="0"/>
              <a:t>Iemesli ir vairāki</a:t>
            </a:r>
            <a:r>
              <a:rPr lang="ru-RU" sz="2800" b="1" dirty="0" smtClean="0"/>
              <a:t>.</a:t>
            </a:r>
            <a:endParaRPr lang="ru-RU" sz="2800" b="1" dirty="0"/>
          </a:p>
          <a:p>
            <a:endParaRPr lang="ru-RU" sz="2800" b="1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1928369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6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076825" y="2569"/>
            <a:ext cx="4071937" cy="5140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24138" y="315442"/>
            <a:ext cx="357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24525" y="315442"/>
            <a:ext cx="31769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/>
              <a:t>Mēs ēdam nepietiekami daudz </a:t>
            </a:r>
            <a:r>
              <a:rPr lang="lv-LV" sz="2400" b="1" dirty="0"/>
              <a:t>a</a:t>
            </a:r>
            <a:r>
              <a:rPr lang="lv-LV" sz="2400" b="1" dirty="0" smtClean="0"/>
              <a:t>ugļus un dārzeņus, kas ir bagāti ar šķiedrvielām.</a:t>
            </a:r>
          </a:p>
          <a:p>
            <a:endParaRPr lang="lv-LV" sz="2400" b="1" dirty="0" smtClean="0"/>
          </a:p>
          <a:p>
            <a:r>
              <a:rPr lang="lv-LV" sz="2400" b="1" dirty="0" smtClean="0"/>
              <a:t>Kā arī mums ir paradums mizot augļus un dārzeņus. 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62" y="0"/>
            <a:ext cx="5559401" cy="51733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6300" y="315442"/>
            <a:ext cx="4447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 smtClean="0">
                <a:solidFill>
                  <a:srgbClr val="CC0000"/>
                </a:solidFill>
              </a:rPr>
              <a:t>Nepieciešams</a:t>
            </a:r>
            <a:r>
              <a:rPr lang="ru-RU" sz="2400" b="1" dirty="0" smtClean="0">
                <a:solidFill>
                  <a:srgbClr val="CC0000"/>
                </a:solidFill>
              </a:rPr>
              <a:t>: </a:t>
            </a:r>
            <a:r>
              <a:rPr lang="ru-RU" sz="2400" b="1" dirty="0">
                <a:solidFill>
                  <a:srgbClr val="CC0000"/>
                </a:solidFill>
              </a:rPr>
              <a:t>5 </a:t>
            </a:r>
            <a:r>
              <a:rPr lang="lv-LV" sz="2400" b="1" dirty="0" smtClean="0">
                <a:solidFill>
                  <a:srgbClr val="CC0000"/>
                </a:solidFill>
              </a:rPr>
              <a:t>porcijas</a:t>
            </a:r>
            <a:r>
              <a:rPr lang="ru-RU" sz="2400" b="1" dirty="0" smtClean="0">
                <a:solidFill>
                  <a:srgbClr val="CC0000"/>
                </a:solidFill>
              </a:rPr>
              <a:t>= </a:t>
            </a:r>
            <a:r>
              <a:rPr lang="ru-RU" sz="2400" b="1" dirty="0">
                <a:solidFill>
                  <a:srgbClr val="CC0000"/>
                </a:solidFill>
              </a:rPr>
              <a:t>400 </a:t>
            </a:r>
            <a:r>
              <a:rPr lang="lv-LV" sz="2400" b="1" dirty="0" smtClean="0">
                <a:solidFill>
                  <a:srgbClr val="CC0000"/>
                </a:solidFill>
              </a:rPr>
              <a:t>gr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2958492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7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448300" y="0"/>
            <a:ext cx="3700462" cy="5140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24138" y="315442"/>
            <a:ext cx="357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676900" y="777107"/>
            <a:ext cx="336537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b="1" dirty="0" smtClean="0"/>
              <a:t>Dažas diētas, piemēram (olbaltumvielu diētas)</a:t>
            </a:r>
          </a:p>
          <a:p>
            <a:r>
              <a:rPr lang="lv-LV" sz="3200" b="1" dirty="0" smtClean="0"/>
              <a:t>Izslēdz augļus</a:t>
            </a:r>
            <a:r>
              <a:rPr lang="lv-LV" sz="3200" b="1" dirty="0"/>
              <a:t>.</a:t>
            </a:r>
            <a:endParaRPr lang="ru-RU" sz="2400" b="1" dirty="0"/>
          </a:p>
          <a:p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" y="2569"/>
            <a:ext cx="5411092" cy="513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40613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8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162550" y="0"/>
            <a:ext cx="3986212" cy="5140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24138" y="315442"/>
            <a:ext cx="357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509875" y="553567"/>
            <a:ext cx="357730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b="1" dirty="0" smtClean="0"/>
              <a:t>Vecāki cilvēki mēdz izvairīties no augļu un dārzeņu lietošanas zobu problēmu dēļ.</a:t>
            </a:r>
          </a:p>
          <a:p>
            <a:endParaRPr lang="ru-RU" sz="2400" b="1" dirty="0"/>
          </a:p>
          <a:p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61" y="1"/>
            <a:ext cx="5205844" cy="51409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9986717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9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-9524" y="-3"/>
            <a:ext cx="9153524" cy="51409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24138" y="315442"/>
            <a:ext cx="357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9524" y="2569"/>
            <a:ext cx="9158286" cy="15214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61925" y="219075"/>
            <a:ext cx="8739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 smtClean="0">
                <a:solidFill>
                  <a:schemeClr val="bg1"/>
                </a:solidFill>
              </a:rPr>
              <a:t>Šķiedrvielas – galvenais uzturs  zarnu trakta derīgai </a:t>
            </a:r>
            <a:r>
              <a:rPr lang="lv-LV" b="1" dirty="0" err="1" smtClean="0">
                <a:solidFill>
                  <a:schemeClr val="bg1"/>
                </a:solidFill>
              </a:rPr>
              <a:t>mikroflorai</a:t>
            </a:r>
            <a:r>
              <a:rPr lang="lv-LV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lv-LV" b="1" dirty="0" smtClean="0">
                <a:solidFill>
                  <a:schemeClr val="bg1"/>
                </a:solidFill>
              </a:rPr>
              <a:t>Normāla zarnu trakta darbība – veselas imunitātes un pareizas vielmaiņas priekšnosacījums, proti, svarīgs nosacījums </a:t>
            </a:r>
          </a:p>
          <a:p>
            <a:pPr algn="ctr"/>
            <a:r>
              <a:rPr lang="lv-LV" b="1" dirty="0" smtClean="0">
                <a:solidFill>
                  <a:srgbClr val="FFFF00"/>
                </a:solidFill>
              </a:rPr>
              <a:t>veselībai</a:t>
            </a:r>
            <a:r>
              <a:rPr lang="ru-RU" b="1" dirty="0" smtClean="0">
                <a:solidFill>
                  <a:srgbClr val="FFFF00"/>
                </a:solidFill>
              </a:rPr>
              <a:t>, </a:t>
            </a:r>
            <a:r>
              <a:rPr lang="lv-LV" b="1" dirty="0" smtClean="0">
                <a:solidFill>
                  <a:srgbClr val="FFFF00"/>
                </a:solidFill>
              </a:rPr>
              <a:t>možumam</a:t>
            </a:r>
            <a:r>
              <a:rPr lang="ru-RU" b="1" dirty="0" smtClean="0">
                <a:solidFill>
                  <a:srgbClr val="FFFF00"/>
                </a:solidFill>
              </a:rPr>
              <a:t>, </a:t>
            </a:r>
            <a:r>
              <a:rPr lang="lv-LV" b="1" dirty="0" smtClean="0">
                <a:solidFill>
                  <a:srgbClr val="FFFF00"/>
                </a:solidFill>
              </a:rPr>
              <a:t>jaunībai un skaistumam</a:t>
            </a:r>
            <a:r>
              <a:rPr lang="ru-RU" b="1" dirty="0" smtClean="0">
                <a:solidFill>
                  <a:srgbClr val="FFFF00"/>
                </a:solidFill>
              </a:rPr>
              <a:t>. </a:t>
            </a:r>
            <a:endParaRPr lang="ru-RU" b="1" dirty="0">
              <a:solidFill>
                <a:srgbClr val="FFFF0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5" y="1958213"/>
            <a:ext cx="2743917" cy="2693162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732" y="1958211"/>
            <a:ext cx="2841908" cy="2693162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045" y="1958211"/>
            <a:ext cx="2790330" cy="2693164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3169734178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30284</TotalTime>
  <Words>2671</Words>
  <Application>Microsoft Office PowerPoint</Application>
  <PresentationFormat>Экран (16:9)</PresentationFormat>
  <Paragraphs>318</Paragraphs>
  <Slides>28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Myriad Pro</vt:lpstr>
      <vt:lpstr>Arial</vt:lpstr>
      <vt:lpstr>Roboto Light</vt:lpstr>
      <vt:lpstr>Calibri Light</vt:lpstr>
      <vt:lpstr>Tahoma</vt:lpstr>
      <vt:lpstr>Raleway</vt:lpstr>
      <vt:lpstr>Raleway Light</vt:lpstr>
      <vt:lpstr>Calibri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Ergun Kayis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Mirije Shefiti</dc:creator>
  <cp:lastModifiedBy>admin</cp:lastModifiedBy>
  <cp:revision>1552</cp:revision>
  <cp:lastPrinted>2015-03-02T20:38:25Z</cp:lastPrinted>
  <dcterms:created xsi:type="dcterms:W3CDTF">2014-07-08T04:55:45Z</dcterms:created>
  <dcterms:modified xsi:type="dcterms:W3CDTF">2018-10-12T12:48:09Z</dcterms:modified>
</cp:coreProperties>
</file>